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882" r:id="rId2"/>
  </p:sldMasterIdLst>
  <p:notesMasterIdLst>
    <p:notesMasterId r:id="rId15"/>
  </p:notesMasterIdLst>
  <p:handoutMasterIdLst>
    <p:handoutMasterId r:id="rId16"/>
  </p:handoutMasterIdLst>
  <p:sldIdLst>
    <p:sldId id="896" r:id="rId3"/>
    <p:sldId id="897" r:id="rId4"/>
    <p:sldId id="1202" r:id="rId5"/>
    <p:sldId id="1166" r:id="rId6"/>
    <p:sldId id="1590" r:id="rId7"/>
    <p:sldId id="1204" r:id="rId8"/>
    <p:sldId id="1198" r:id="rId9"/>
    <p:sldId id="1609" r:id="rId10"/>
    <p:sldId id="1612" r:id="rId11"/>
    <p:sldId id="1616" r:id="rId12"/>
    <p:sldId id="1619" r:id="rId13"/>
    <p:sldId id="1620" r:id="rId14"/>
  </p:sldIdLst>
  <p:sldSz cx="9144000" cy="6858000" type="screen4x3"/>
  <p:notesSz cx="7102475" cy="102346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Скрипников" initials="Д.В.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99FFCC"/>
    <a:srgbClr val="66FFFF"/>
    <a:srgbClr val="CC99FF"/>
    <a:srgbClr val="FF3300"/>
    <a:srgbClr val="0000FF"/>
    <a:srgbClr val="FF9900"/>
    <a:srgbClr val="99FF66"/>
    <a:srgbClr val="FF3399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65" autoAdjust="0"/>
    <p:restoredTop sz="95677" autoAdjust="0"/>
  </p:normalViewPr>
  <p:slideViewPr>
    <p:cSldViewPr>
      <p:cViewPr>
        <p:scale>
          <a:sx n="90" d="100"/>
          <a:sy n="90" d="100"/>
        </p:scale>
        <p:origin x="-95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7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9F30EA-5AAD-4B4D-9B37-1898C8B1B1C4}" type="doc">
      <dgm:prSet loTypeId="urn:microsoft.com/office/officeart/2005/8/layout/hList7#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FE45829-723F-4E4D-9831-F195998B70F6}">
      <dgm:prSet phldrT="[Текст]" custT="1"/>
      <dgm:spPr/>
      <dgm:t>
        <a:bodyPr/>
        <a:lstStyle/>
        <a:p>
          <a:r>
            <a:rPr lang="ru-RU" sz="2000" b="1" dirty="0" smtClean="0">
              <a:solidFill>
                <a:srgbClr val="FFFF00"/>
              </a:solidFill>
              <a:latin typeface="+mn-lt"/>
            </a:rPr>
            <a:t>Повышение налоговых и неналоговых поступлений в бюджет</a:t>
          </a:r>
          <a:endParaRPr lang="ru-RU" sz="2000" b="1" dirty="0">
            <a:solidFill>
              <a:srgbClr val="FFFF00"/>
            </a:solidFill>
            <a:latin typeface="+mn-lt"/>
            <a:cs typeface="Times New Roman" pitchFamily="18" charset="0"/>
          </a:endParaRPr>
        </a:p>
      </dgm:t>
    </dgm:pt>
    <dgm:pt modelId="{9D4F7DBD-8157-41A0-8C10-0BA42EC495F2}" type="parTrans" cxnId="{BB97E43A-CB32-4C28-9BF3-3026B999259A}">
      <dgm:prSet/>
      <dgm:spPr/>
      <dgm:t>
        <a:bodyPr/>
        <a:lstStyle/>
        <a:p>
          <a:endParaRPr lang="ru-RU"/>
        </a:p>
      </dgm:t>
    </dgm:pt>
    <dgm:pt modelId="{914D76AC-028B-4257-BED1-2C2263772DDA}" type="sibTrans" cxnId="{BB97E43A-CB32-4C28-9BF3-3026B999259A}">
      <dgm:prSet/>
      <dgm:spPr/>
      <dgm:t>
        <a:bodyPr/>
        <a:lstStyle/>
        <a:p>
          <a:endParaRPr lang="ru-RU"/>
        </a:p>
      </dgm:t>
    </dgm:pt>
    <dgm:pt modelId="{F0351681-504B-468A-A43A-35239C443A97}">
      <dgm:prSet phldrT="[Текст]" custT="1"/>
      <dgm:spPr/>
      <dgm:t>
        <a:bodyPr/>
        <a:lstStyle/>
        <a:p>
          <a:r>
            <a:rPr lang="ru-RU" sz="2000" b="1" dirty="0" smtClean="0">
              <a:solidFill>
                <a:srgbClr val="FFFF00"/>
              </a:solidFill>
              <a:latin typeface="+mn-lt"/>
            </a:rPr>
            <a:t>Формирование расходов с учетом их оптимизации и повышения эффективнос</a:t>
          </a:r>
          <a:r>
            <a:rPr lang="ru-RU" sz="2000" dirty="0" smtClean="0">
              <a:solidFill>
                <a:srgbClr val="FFFF00"/>
              </a:solidFill>
              <a:latin typeface="+mn-lt"/>
            </a:rPr>
            <a:t>ти</a:t>
          </a:r>
          <a:endParaRPr lang="ru-RU" sz="2000" dirty="0">
            <a:solidFill>
              <a:srgbClr val="FFFF00"/>
            </a:solidFill>
            <a:latin typeface="+mn-lt"/>
          </a:endParaRPr>
        </a:p>
      </dgm:t>
    </dgm:pt>
    <dgm:pt modelId="{D9E01241-ED2F-43BF-AD0C-3C1C61B771E5}" type="parTrans" cxnId="{8DBB9301-FA28-492D-82F7-7248566C3DAE}">
      <dgm:prSet/>
      <dgm:spPr/>
      <dgm:t>
        <a:bodyPr/>
        <a:lstStyle/>
        <a:p>
          <a:endParaRPr lang="ru-RU"/>
        </a:p>
      </dgm:t>
    </dgm:pt>
    <dgm:pt modelId="{E1C31608-5158-4EC9-9C62-26BAAF099A48}" type="sibTrans" cxnId="{8DBB9301-FA28-492D-82F7-7248566C3DAE}">
      <dgm:prSet/>
      <dgm:spPr/>
      <dgm:t>
        <a:bodyPr/>
        <a:lstStyle/>
        <a:p>
          <a:endParaRPr lang="ru-RU"/>
        </a:p>
      </dgm:t>
    </dgm:pt>
    <dgm:pt modelId="{BE907F90-9D92-45A1-94F8-1DCBD5B9715F}">
      <dgm:prSet phldrT="[Текст]" custT="1"/>
      <dgm:spPr/>
      <dgm:t>
        <a:bodyPr/>
        <a:lstStyle/>
        <a:p>
          <a:r>
            <a:rPr lang="ru-RU" sz="2400" dirty="0" smtClean="0">
              <a:solidFill>
                <a:srgbClr val="CCFF33"/>
              </a:solidFill>
              <a:latin typeface="+mn-lt"/>
            </a:rPr>
            <a:t>Проведение взвешенной долговой политики</a:t>
          </a:r>
          <a:endParaRPr lang="ru-RU" sz="2400" dirty="0">
            <a:solidFill>
              <a:srgbClr val="CCFF33"/>
            </a:solidFill>
            <a:latin typeface="+mn-lt"/>
          </a:endParaRPr>
        </a:p>
      </dgm:t>
    </dgm:pt>
    <dgm:pt modelId="{03FA8934-805C-4CA4-B0FE-FC842D45AFE0}" type="parTrans" cxnId="{D49A4A8E-E13A-48B9-A452-439EA4800B82}">
      <dgm:prSet/>
      <dgm:spPr/>
      <dgm:t>
        <a:bodyPr/>
        <a:lstStyle/>
        <a:p>
          <a:endParaRPr lang="ru-RU"/>
        </a:p>
      </dgm:t>
    </dgm:pt>
    <dgm:pt modelId="{1C6C0DF2-B0CB-4D92-954A-55B02AC860DD}" type="sibTrans" cxnId="{D49A4A8E-E13A-48B9-A452-439EA4800B82}">
      <dgm:prSet/>
      <dgm:spPr/>
      <dgm:t>
        <a:bodyPr/>
        <a:lstStyle/>
        <a:p>
          <a:endParaRPr lang="ru-RU"/>
        </a:p>
      </dgm:t>
    </dgm:pt>
    <dgm:pt modelId="{D7F1AC36-BB02-40D3-9EAC-6004F15E8D99}" type="pres">
      <dgm:prSet presAssocID="{7D9F30EA-5AAD-4B4D-9B37-1898C8B1B1C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132C0C5-E5AF-4E5E-918C-A1BB430E7228}" type="pres">
      <dgm:prSet presAssocID="{7D9F30EA-5AAD-4B4D-9B37-1898C8B1B1C4}" presName="fgShape" presStyleLbl="fgShp" presStyleIdx="0" presStyleCnt="1" custFlipVert="1" custFlipHor="1" custScaleX="1269" custScaleY="10304" custLinFactY="-256120" custLinFactNeighborX="-29559" custLinFactNeighborY="-300000"/>
      <dgm:spPr/>
      <dgm:t>
        <a:bodyPr/>
        <a:lstStyle/>
        <a:p>
          <a:endParaRPr lang="ru-RU"/>
        </a:p>
      </dgm:t>
    </dgm:pt>
    <dgm:pt modelId="{AC9FC888-4E7D-41D5-BF8D-099DDFB49032}" type="pres">
      <dgm:prSet presAssocID="{7D9F30EA-5AAD-4B4D-9B37-1898C8B1B1C4}" presName="linComp" presStyleCnt="0"/>
      <dgm:spPr/>
      <dgm:t>
        <a:bodyPr/>
        <a:lstStyle/>
        <a:p>
          <a:endParaRPr lang="ru-RU"/>
        </a:p>
      </dgm:t>
    </dgm:pt>
    <dgm:pt modelId="{3B03A404-6FA8-44DF-BD0D-938BEE92A850}" type="pres">
      <dgm:prSet presAssocID="{BFE45829-723F-4E4D-9831-F195998B70F6}" presName="compNode" presStyleCnt="0"/>
      <dgm:spPr/>
      <dgm:t>
        <a:bodyPr/>
        <a:lstStyle/>
        <a:p>
          <a:endParaRPr lang="ru-RU"/>
        </a:p>
      </dgm:t>
    </dgm:pt>
    <dgm:pt modelId="{D73F7537-DE83-45D9-AFD1-908328D4D97E}" type="pres">
      <dgm:prSet presAssocID="{BFE45829-723F-4E4D-9831-F195998B70F6}" presName="bkgdShape" presStyleLbl="node1" presStyleIdx="0" presStyleCnt="3" custScaleX="85616"/>
      <dgm:spPr/>
      <dgm:t>
        <a:bodyPr/>
        <a:lstStyle/>
        <a:p>
          <a:endParaRPr lang="ru-RU"/>
        </a:p>
      </dgm:t>
    </dgm:pt>
    <dgm:pt modelId="{A490A214-21F9-4C52-8E3B-F3A359B01D89}" type="pres">
      <dgm:prSet presAssocID="{BFE45829-723F-4E4D-9831-F195998B70F6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ADFE9E-A8A8-41F1-B358-A7A11B6B47E1}" type="pres">
      <dgm:prSet presAssocID="{BFE45829-723F-4E4D-9831-F195998B70F6}" presName="invisiNode" presStyleLbl="node1" presStyleIdx="0" presStyleCnt="3"/>
      <dgm:spPr/>
      <dgm:t>
        <a:bodyPr/>
        <a:lstStyle/>
        <a:p>
          <a:endParaRPr lang="ru-RU"/>
        </a:p>
      </dgm:t>
    </dgm:pt>
    <dgm:pt modelId="{79E796B1-3ABE-4958-A470-95B84B3BA8FB}" type="pres">
      <dgm:prSet presAssocID="{BFE45829-723F-4E4D-9831-F195998B70F6}" presName="imagNode" presStyleLbl="fgImgPlace1" presStyleIdx="0" presStyleCnt="3" custScaleX="83731" custScaleY="82588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E32018F6-38F3-4F68-9FD0-50FD7BED2859}" type="pres">
      <dgm:prSet presAssocID="{914D76AC-028B-4257-BED1-2C2263772DDA}" presName="sibTrans" presStyleLbl="sibTrans2D1" presStyleIdx="0" presStyleCnt="0"/>
      <dgm:spPr/>
      <dgm:t>
        <a:bodyPr/>
        <a:lstStyle/>
        <a:p>
          <a:endParaRPr lang="ru-RU"/>
        </a:p>
      </dgm:t>
    </dgm:pt>
    <dgm:pt modelId="{A7D5A4F7-F72A-48AE-87CD-6C7027652D6C}" type="pres">
      <dgm:prSet presAssocID="{F0351681-504B-468A-A43A-35239C443A97}" presName="compNode" presStyleCnt="0"/>
      <dgm:spPr/>
      <dgm:t>
        <a:bodyPr/>
        <a:lstStyle/>
        <a:p>
          <a:endParaRPr lang="ru-RU"/>
        </a:p>
      </dgm:t>
    </dgm:pt>
    <dgm:pt modelId="{01B5A3FF-8112-48C6-9524-2594DAB99429}" type="pres">
      <dgm:prSet presAssocID="{F0351681-504B-468A-A43A-35239C443A97}" presName="bkgdShape" presStyleLbl="node1" presStyleIdx="1" presStyleCnt="3" custScaleX="80551"/>
      <dgm:spPr/>
      <dgm:t>
        <a:bodyPr/>
        <a:lstStyle/>
        <a:p>
          <a:endParaRPr lang="ru-RU"/>
        </a:p>
      </dgm:t>
    </dgm:pt>
    <dgm:pt modelId="{BD834AB3-FAFF-4D74-B8D8-881F0EC6B9AD}" type="pres">
      <dgm:prSet presAssocID="{F0351681-504B-468A-A43A-35239C443A97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F3C681-2C9B-4653-BE31-D8B25A2AB7FA}" type="pres">
      <dgm:prSet presAssocID="{F0351681-504B-468A-A43A-35239C443A97}" presName="invisiNode" presStyleLbl="node1" presStyleIdx="1" presStyleCnt="3"/>
      <dgm:spPr/>
      <dgm:t>
        <a:bodyPr/>
        <a:lstStyle/>
        <a:p>
          <a:endParaRPr lang="ru-RU"/>
        </a:p>
      </dgm:t>
    </dgm:pt>
    <dgm:pt modelId="{E6379D24-0F7F-4C89-AA74-40B94EA75227}" type="pres">
      <dgm:prSet presAssocID="{F0351681-504B-468A-A43A-35239C443A97}" presName="imagNode" presStyleLbl="fgImgPlace1" presStyleIdx="1" presStyleCnt="3" custScaleX="79868" custScaleY="82588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D893FC16-622A-4AA0-9276-3766E5F1AA15}" type="pres">
      <dgm:prSet presAssocID="{E1C31608-5158-4EC9-9C62-26BAAF099A48}" presName="sibTrans" presStyleLbl="sibTrans2D1" presStyleIdx="0" presStyleCnt="0"/>
      <dgm:spPr/>
      <dgm:t>
        <a:bodyPr/>
        <a:lstStyle/>
        <a:p>
          <a:endParaRPr lang="ru-RU"/>
        </a:p>
      </dgm:t>
    </dgm:pt>
    <dgm:pt modelId="{A10443EA-0A22-4998-85A4-5FC07C4410A8}" type="pres">
      <dgm:prSet presAssocID="{BE907F90-9D92-45A1-94F8-1DCBD5B9715F}" presName="compNode" presStyleCnt="0"/>
      <dgm:spPr/>
      <dgm:t>
        <a:bodyPr/>
        <a:lstStyle/>
        <a:p>
          <a:endParaRPr lang="ru-RU"/>
        </a:p>
      </dgm:t>
    </dgm:pt>
    <dgm:pt modelId="{14E9E240-14D8-48CE-A8EF-4C26DD964D0B}" type="pres">
      <dgm:prSet presAssocID="{BE907F90-9D92-45A1-94F8-1DCBD5B9715F}" presName="bkgdShape" presStyleLbl="node1" presStyleIdx="2" presStyleCnt="3" custScaleX="77049"/>
      <dgm:spPr/>
      <dgm:t>
        <a:bodyPr/>
        <a:lstStyle/>
        <a:p>
          <a:endParaRPr lang="ru-RU"/>
        </a:p>
      </dgm:t>
    </dgm:pt>
    <dgm:pt modelId="{272D07C4-E4A0-4649-AFF9-320ECA914488}" type="pres">
      <dgm:prSet presAssocID="{BE907F90-9D92-45A1-94F8-1DCBD5B9715F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AF8028-0A1F-4B6B-BA86-08AA83130861}" type="pres">
      <dgm:prSet presAssocID="{BE907F90-9D92-45A1-94F8-1DCBD5B9715F}" presName="invisiNode" presStyleLbl="node1" presStyleIdx="2" presStyleCnt="3"/>
      <dgm:spPr/>
      <dgm:t>
        <a:bodyPr/>
        <a:lstStyle/>
        <a:p>
          <a:endParaRPr lang="ru-RU"/>
        </a:p>
      </dgm:t>
    </dgm:pt>
    <dgm:pt modelId="{801EDB75-7215-4290-9F39-D09130BB9918}" type="pres">
      <dgm:prSet presAssocID="{BE907F90-9D92-45A1-94F8-1DCBD5B9715F}" presName="imagNode" presStyleLbl="fgImgPlace1" presStyleIdx="2" presStyleCnt="3" custScaleX="85206" custScaleY="82588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ru-RU"/>
        </a:p>
      </dgm:t>
    </dgm:pt>
  </dgm:ptLst>
  <dgm:cxnLst>
    <dgm:cxn modelId="{BB97E43A-CB32-4C28-9BF3-3026B999259A}" srcId="{7D9F30EA-5AAD-4B4D-9B37-1898C8B1B1C4}" destId="{BFE45829-723F-4E4D-9831-F195998B70F6}" srcOrd="0" destOrd="0" parTransId="{9D4F7DBD-8157-41A0-8C10-0BA42EC495F2}" sibTransId="{914D76AC-028B-4257-BED1-2C2263772DDA}"/>
    <dgm:cxn modelId="{FCE99B69-BED3-44DC-9B4C-98E72C896783}" type="presOf" srcId="{F0351681-504B-468A-A43A-35239C443A97}" destId="{01B5A3FF-8112-48C6-9524-2594DAB99429}" srcOrd="0" destOrd="0" presId="urn:microsoft.com/office/officeart/2005/8/layout/hList7#1"/>
    <dgm:cxn modelId="{52A36C5F-442A-405D-AAC4-1CDB38AFABE0}" type="presOf" srcId="{914D76AC-028B-4257-BED1-2C2263772DDA}" destId="{E32018F6-38F3-4F68-9FD0-50FD7BED2859}" srcOrd="0" destOrd="0" presId="urn:microsoft.com/office/officeart/2005/8/layout/hList7#1"/>
    <dgm:cxn modelId="{8DBB9301-FA28-492D-82F7-7248566C3DAE}" srcId="{7D9F30EA-5AAD-4B4D-9B37-1898C8B1B1C4}" destId="{F0351681-504B-468A-A43A-35239C443A97}" srcOrd="1" destOrd="0" parTransId="{D9E01241-ED2F-43BF-AD0C-3C1C61B771E5}" sibTransId="{E1C31608-5158-4EC9-9C62-26BAAF099A48}"/>
    <dgm:cxn modelId="{C5C975CD-4B7D-4AA6-9F9B-E83B130B3C4B}" type="presOf" srcId="{BE907F90-9D92-45A1-94F8-1DCBD5B9715F}" destId="{14E9E240-14D8-48CE-A8EF-4C26DD964D0B}" srcOrd="0" destOrd="0" presId="urn:microsoft.com/office/officeart/2005/8/layout/hList7#1"/>
    <dgm:cxn modelId="{3EDBF4FD-7DD4-4EF3-BE9D-862C0BA1F08D}" type="presOf" srcId="{BFE45829-723F-4E4D-9831-F195998B70F6}" destId="{A490A214-21F9-4C52-8E3B-F3A359B01D89}" srcOrd="1" destOrd="0" presId="urn:microsoft.com/office/officeart/2005/8/layout/hList7#1"/>
    <dgm:cxn modelId="{7E5FE03F-B5AC-4410-AFBD-1247EC1958A2}" type="presOf" srcId="{F0351681-504B-468A-A43A-35239C443A97}" destId="{BD834AB3-FAFF-4D74-B8D8-881F0EC6B9AD}" srcOrd="1" destOrd="0" presId="urn:microsoft.com/office/officeart/2005/8/layout/hList7#1"/>
    <dgm:cxn modelId="{79CB92D9-CC56-4E39-84EA-E5692F448B8A}" type="presOf" srcId="{E1C31608-5158-4EC9-9C62-26BAAF099A48}" destId="{D893FC16-622A-4AA0-9276-3766E5F1AA15}" srcOrd="0" destOrd="0" presId="urn:microsoft.com/office/officeart/2005/8/layout/hList7#1"/>
    <dgm:cxn modelId="{D49A4A8E-E13A-48B9-A452-439EA4800B82}" srcId="{7D9F30EA-5AAD-4B4D-9B37-1898C8B1B1C4}" destId="{BE907F90-9D92-45A1-94F8-1DCBD5B9715F}" srcOrd="2" destOrd="0" parTransId="{03FA8934-805C-4CA4-B0FE-FC842D45AFE0}" sibTransId="{1C6C0DF2-B0CB-4D92-954A-55B02AC860DD}"/>
    <dgm:cxn modelId="{F2061F9D-9788-41A1-B4E5-626B01ECEC34}" type="presOf" srcId="{BE907F90-9D92-45A1-94F8-1DCBD5B9715F}" destId="{272D07C4-E4A0-4649-AFF9-320ECA914488}" srcOrd="1" destOrd="0" presId="urn:microsoft.com/office/officeart/2005/8/layout/hList7#1"/>
    <dgm:cxn modelId="{A85BD9F3-217E-416B-A45E-45A851EA2404}" type="presOf" srcId="{BFE45829-723F-4E4D-9831-F195998B70F6}" destId="{D73F7537-DE83-45D9-AFD1-908328D4D97E}" srcOrd="0" destOrd="0" presId="urn:microsoft.com/office/officeart/2005/8/layout/hList7#1"/>
    <dgm:cxn modelId="{C18F94C0-A146-4255-BD34-1D02D94F8D2A}" type="presOf" srcId="{7D9F30EA-5AAD-4B4D-9B37-1898C8B1B1C4}" destId="{D7F1AC36-BB02-40D3-9EAC-6004F15E8D99}" srcOrd="0" destOrd="0" presId="urn:microsoft.com/office/officeart/2005/8/layout/hList7#1"/>
    <dgm:cxn modelId="{B3B3CAD2-643F-483A-AC48-5C9D27C0AE1F}" type="presParOf" srcId="{D7F1AC36-BB02-40D3-9EAC-6004F15E8D99}" destId="{9132C0C5-E5AF-4E5E-918C-A1BB430E7228}" srcOrd="0" destOrd="0" presId="urn:microsoft.com/office/officeart/2005/8/layout/hList7#1"/>
    <dgm:cxn modelId="{8241F920-F8AB-4049-B239-876810A22784}" type="presParOf" srcId="{D7F1AC36-BB02-40D3-9EAC-6004F15E8D99}" destId="{AC9FC888-4E7D-41D5-BF8D-099DDFB49032}" srcOrd="1" destOrd="0" presId="urn:microsoft.com/office/officeart/2005/8/layout/hList7#1"/>
    <dgm:cxn modelId="{022A535C-B324-48CC-98D0-979B9F422206}" type="presParOf" srcId="{AC9FC888-4E7D-41D5-BF8D-099DDFB49032}" destId="{3B03A404-6FA8-44DF-BD0D-938BEE92A850}" srcOrd="0" destOrd="0" presId="urn:microsoft.com/office/officeart/2005/8/layout/hList7#1"/>
    <dgm:cxn modelId="{C19ACD92-19E6-456C-89E1-902B8172A2F1}" type="presParOf" srcId="{3B03A404-6FA8-44DF-BD0D-938BEE92A850}" destId="{D73F7537-DE83-45D9-AFD1-908328D4D97E}" srcOrd="0" destOrd="0" presId="urn:microsoft.com/office/officeart/2005/8/layout/hList7#1"/>
    <dgm:cxn modelId="{AB824435-CA85-4FDD-A7CF-5C8429ADCD96}" type="presParOf" srcId="{3B03A404-6FA8-44DF-BD0D-938BEE92A850}" destId="{A490A214-21F9-4C52-8E3B-F3A359B01D89}" srcOrd="1" destOrd="0" presId="urn:microsoft.com/office/officeart/2005/8/layout/hList7#1"/>
    <dgm:cxn modelId="{99B49B4E-DFAE-4F47-96B0-0BA37E5290F1}" type="presParOf" srcId="{3B03A404-6FA8-44DF-BD0D-938BEE92A850}" destId="{8FADFE9E-A8A8-41F1-B358-A7A11B6B47E1}" srcOrd="2" destOrd="0" presId="urn:microsoft.com/office/officeart/2005/8/layout/hList7#1"/>
    <dgm:cxn modelId="{E34B854F-9FC6-4C99-B999-26B001ADEA3A}" type="presParOf" srcId="{3B03A404-6FA8-44DF-BD0D-938BEE92A850}" destId="{79E796B1-3ABE-4958-A470-95B84B3BA8FB}" srcOrd="3" destOrd="0" presId="urn:microsoft.com/office/officeart/2005/8/layout/hList7#1"/>
    <dgm:cxn modelId="{5A1C8ED6-688D-4FAD-AAB3-463EA0CC091B}" type="presParOf" srcId="{AC9FC888-4E7D-41D5-BF8D-099DDFB49032}" destId="{E32018F6-38F3-4F68-9FD0-50FD7BED2859}" srcOrd="1" destOrd="0" presId="urn:microsoft.com/office/officeart/2005/8/layout/hList7#1"/>
    <dgm:cxn modelId="{2633C9F5-75B9-4072-96C4-AB5D73183030}" type="presParOf" srcId="{AC9FC888-4E7D-41D5-BF8D-099DDFB49032}" destId="{A7D5A4F7-F72A-48AE-87CD-6C7027652D6C}" srcOrd="2" destOrd="0" presId="urn:microsoft.com/office/officeart/2005/8/layout/hList7#1"/>
    <dgm:cxn modelId="{789BD1FA-9E9D-4721-A57C-1AD887530F32}" type="presParOf" srcId="{A7D5A4F7-F72A-48AE-87CD-6C7027652D6C}" destId="{01B5A3FF-8112-48C6-9524-2594DAB99429}" srcOrd="0" destOrd="0" presId="urn:microsoft.com/office/officeart/2005/8/layout/hList7#1"/>
    <dgm:cxn modelId="{F35CE952-9ECB-42A2-9A71-91B5E98FFEA8}" type="presParOf" srcId="{A7D5A4F7-F72A-48AE-87CD-6C7027652D6C}" destId="{BD834AB3-FAFF-4D74-B8D8-881F0EC6B9AD}" srcOrd="1" destOrd="0" presId="urn:microsoft.com/office/officeart/2005/8/layout/hList7#1"/>
    <dgm:cxn modelId="{1ED8CC33-02B3-400B-9894-72EC9DAB72FD}" type="presParOf" srcId="{A7D5A4F7-F72A-48AE-87CD-6C7027652D6C}" destId="{C8F3C681-2C9B-4653-BE31-D8B25A2AB7FA}" srcOrd="2" destOrd="0" presId="urn:microsoft.com/office/officeart/2005/8/layout/hList7#1"/>
    <dgm:cxn modelId="{2749D2DA-392B-4459-ACA7-973A32902EB3}" type="presParOf" srcId="{A7D5A4F7-F72A-48AE-87CD-6C7027652D6C}" destId="{E6379D24-0F7F-4C89-AA74-40B94EA75227}" srcOrd="3" destOrd="0" presId="urn:microsoft.com/office/officeart/2005/8/layout/hList7#1"/>
    <dgm:cxn modelId="{895596CE-F6C3-43AD-8CBC-E688517A0F86}" type="presParOf" srcId="{AC9FC888-4E7D-41D5-BF8D-099DDFB49032}" destId="{D893FC16-622A-4AA0-9276-3766E5F1AA15}" srcOrd="3" destOrd="0" presId="urn:microsoft.com/office/officeart/2005/8/layout/hList7#1"/>
    <dgm:cxn modelId="{511D7AED-1EBD-4B19-A751-919B19AA8988}" type="presParOf" srcId="{AC9FC888-4E7D-41D5-BF8D-099DDFB49032}" destId="{A10443EA-0A22-4998-85A4-5FC07C4410A8}" srcOrd="4" destOrd="0" presId="urn:microsoft.com/office/officeart/2005/8/layout/hList7#1"/>
    <dgm:cxn modelId="{D277CEF3-89D0-40F1-B9CA-7734F70F7AFD}" type="presParOf" srcId="{A10443EA-0A22-4998-85A4-5FC07C4410A8}" destId="{14E9E240-14D8-48CE-A8EF-4C26DD964D0B}" srcOrd="0" destOrd="0" presId="urn:microsoft.com/office/officeart/2005/8/layout/hList7#1"/>
    <dgm:cxn modelId="{58A173BA-EAC0-4D28-92CF-9CB04CA29FAB}" type="presParOf" srcId="{A10443EA-0A22-4998-85A4-5FC07C4410A8}" destId="{272D07C4-E4A0-4649-AFF9-320ECA914488}" srcOrd="1" destOrd="0" presId="urn:microsoft.com/office/officeart/2005/8/layout/hList7#1"/>
    <dgm:cxn modelId="{0D835E6F-77FF-4415-9DB3-7A71EA7893E3}" type="presParOf" srcId="{A10443EA-0A22-4998-85A4-5FC07C4410A8}" destId="{C7AF8028-0A1F-4B6B-BA86-08AA83130861}" srcOrd="2" destOrd="0" presId="urn:microsoft.com/office/officeart/2005/8/layout/hList7#1"/>
    <dgm:cxn modelId="{85E79C21-B323-4AA3-A798-FD201BB1CE18}" type="presParOf" srcId="{A10443EA-0A22-4998-85A4-5FC07C4410A8}" destId="{801EDB75-7215-4290-9F39-D09130BB9918}" srcOrd="3" destOrd="0" presId="urn:microsoft.com/office/officeart/2005/8/layout/hList7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90239BA-D30D-42D9-95F7-1477AF7261C5}" type="doc">
      <dgm:prSet loTypeId="urn:microsoft.com/office/officeart/2005/8/layout/chevron2" loCatId="process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B782FD21-6C09-4BC0-934D-3C01247185B7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lang="ru-RU" sz="1400" b="1" i="1" dirty="0">
            <a:latin typeface="Times New Roman" pitchFamily="18" charset="0"/>
            <a:cs typeface="Times New Roman" pitchFamily="18" charset="0"/>
          </a:endParaRPr>
        </a:p>
      </dgm:t>
    </dgm:pt>
    <dgm:pt modelId="{3BA93B2A-7107-49CF-9B3E-47E8BF97AD80}" type="parTrans" cxnId="{CED3C681-D41E-4775-9E8C-0CC72EBE352F}">
      <dgm:prSet/>
      <dgm:spPr/>
      <dgm:t>
        <a:bodyPr/>
        <a:lstStyle/>
        <a:p>
          <a:endParaRPr lang="ru-RU"/>
        </a:p>
      </dgm:t>
    </dgm:pt>
    <dgm:pt modelId="{101D608E-9EBC-40B6-91D9-6FFF31D19B2F}" type="sibTrans" cxnId="{CED3C681-D41E-4775-9E8C-0CC72EBE352F}">
      <dgm:prSet/>
      <dgm:spPr/>
      <dgm:t>
        <a:bodyPr/>
        <a:lstStyle/>
        <a:p>
          <a:endParaRPr lang="ru-RU"/>
        </a:p>
      </dgm:t>
    </dgm:pt>
    <dgm:pt modelId="{ACF5097F-CC5B-4366-ABE7-38687129F656}">
      <dgm:prSet phldrT="[Текст]" custT="1"/>
      <dgm:spPr>
        <a:solidFill>
          <a:srgbClr val="F9D9B5"/>
        </a:solidFill>
      </dgm:spPr>
      <dgm:t>
        <a:bodyPr/>
        <a:lstStyle/>
        <a:p>
          <a:endParaRPr lang="ru-RU" sz="1400" b="1" i="1" dirty="0">
            <a:latin typeface="Times New Roman" pitchFamily="18" charset="0"/>
            <a:cs typeface="Times New Roman" pitchFamily="18" charset="0"/>
          </a:endParaRPr>
        </a:p>
      </dgm:t>
    </dgm:pt>
    <dgm:pt modelId="{2616B00B-F7C0-4234-86E7-8EDE1A3DF7B4}" type="parTrans" cxnId="{DAC3DEE0-9F83-4CC8-B18E-6F48B1BB4651}">
      <dgm:prSet/>
      <dgm:spPr/>
      <dgm:t>
        <a:bodyPr/>
        <a:lstStyle/>
        <a:p>
          <a:endParaRPr lang="ru-RU"/>
        </a:p>
      </dgm:t>
    </dgm:pt>
    <dgm:pt modelId="{68A32AD1-FA7D-46F8-A155-4CDC1D3CEAC9}" type="sibTrans" cxnId="{DAC3DEE0-9F83-4CC8-B18E-6F48B1BB4651}">
      <dgm:prSet/>
      <dgm:spPr/>
      <dgm:t>
        <a:bodyPr/>
        <a:lstStyle/>
        <a:p>
          <a:endParaRPr lang="ru-RU"/>
        </a:p>
      </dgm:t>
    </dgm:pt>
    <dgm:pt modelId="{333612F3-69F1-4CC0-ACEA-154FBD023C22}">
      <dgm:prSet custT="1"/>
      <dgm:spPr>
        <a:solidFill>
          <a:srgbClr val="74C0F4">
            <a:alpha val="89804"/>
          </a:srgbClr>
        </a:solidFill>
      </dgm:spPr>
      <dgm:t>
        <a:bodyPr/>
        <a:lstStyle/>
        <a:p>
          <a:r>
            <a:rPr lang="ru-RU" sz="1600" b="1" i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План мероприятий  по росту доходного потенциала Богоявленского сельского поселения, оптимизации расходов бюджета Богоявленского сельского поселения Константиновского района и сокращению муниципального долга Богоявленского сельского поселения до 2024 года утвержденный постановлением Администрации Богоявленского сельского поселения от 11.06.2019 г. № 58</a:t>
          </a:r>
          <a:endParaRPr lang="ru-RU" sz="1600" b="1" dirty="0">
            <a:solidFill>
              <a:schemeClr val="accent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7C648A16-2C70-40A2-9902-C7019F970936}" type="parTrans" cxnId="{F0FA317E-D0B6-4C80-A3EC-A14865C76CD9}">
      <dgm:prSet/>
      <dgm:spPr/>
      <dgm:t>
        <a:bodyPr/>
        <a:lstStyle/>
        <a:p>
          <a:endParaRPr lang="ru-RU"/>
        </a:p>
      </dgm:t>
    </dgm:pt>
    <dgm:pt modelId="{251F4F98-B6F1-4839-A86B-13A0221B67AC}" type="sibTrans" cxnId="{F0FA317E-D0B6-4C80-A3EC-A14865C76CD9}">
      <dgm:prSet/>
      <dgm:spPr/>
      <dgm:t>
        <a:bodyPr/>
        <a:lstStyle/>
        <a:p>
          <a:endParaRPr lang="ru-RU"/>
        </a:p>
      </dgm:t>
    </dgm:pt>
    <dgm:pt modelId="{B24A4114-075E-404F-8B16-9D176DA92767}">
      <dgm:prSet custT="1"/>
      <dgm:spPr>
        <a:solidFill>
          <a:srgbClr val="CCECFF">
            <a:alpha val="89804"/>
          </a:srgbClr>
        </a:solidFill>
      </dgm:spPr>
      <dgm:t>
        <a:bodyPr/>
        <a:lstStyle/>
        <a:p>
          <a:r>
            <a:rPr lang="ru-RU" sz="1600" i="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Проведение взвешенной долговой политики</a:t>
          </a:r>
          <a:endParaRPr lang="ru-RU" sz="1600" i="0" dirty="0">
            <a:solidFill>
              <a:schemeClr val="accent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3F31DA21-2726-404D-AE3E-3E3365DB5EE6}" type="parTrans" cxnId="{26122576-91C7-4B66-BA4F-AB7E4BC61A3D}">
      <dgm:prSet/>
      <dgm:spPr/>
      <dgm:t>
        <a:bodyPr/>
        <a:lstStyle/>
        <a:p>
          <a:endParaRPr lang="ru-RU"/>
        </a:p>
      </dgm:t>
    </dgm:pt>
    <dgm:pt modelId="{270C50DE-424C-441D-A24D-6E7D981051B3}" type="sibTrans" cxnId="{26122576-91C7-4B66-BA4F-AB7E4BC61A3D}">
      <dgm:prSet/>
      <dgm:spPr/>
      <dgm:t>
        <a:bodyPr/>
        <a:lstStyle/>
        <a:p>
          <a:endParaRPr lang="ru-RU"/>
        </a:p>
      </dgm:t>
    </dgm:pt>
    <dgm:pt modelId="{6CDFB346-5AE3-475E-BC66-186028DEC05D}" type="pres">
      <dgm:prSet presAssocID="{B90239BA-D30D-42D9-95F7-1477AF7261C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DA2A39D-2EAF-4B4F-92AC-7B916275B1B5}" type="pres">
      <dgm:prSet presAssocID="{ACF5097F-CC5B-4366-ABE7-38687129F656}" presName="composite" presStyleCnt="0"/>
      <dgm:spPr/>
      <dgm:t>
        <a:bodyPr/>
        <a:lstStyle/>
        <a:p>
          <a:endParaRPr lang="ru-RU"/>
        </a:p>
      </dgm:t>
    </dgm:pt>
    <dgm:pt modelId="{09D480C1-C8E8-4CE7-8873-41C175F67275}" type="pres">
      <dgm:prSet presAssocID="{ACF5097F-CC5B-4366-ABE7-38687129F656}" presName="parentText" presStyleLbl="alignNode1" presStyleIdx="0" presStyleCnt="2" custScaleX="80658" custScaleY="59038" custLinFactNeighborX="22712" custLinFactNeighborY="-15027">
        <dgm:presLayoutVars>
          <dgm:chMax val="1"/>
          <dgm:bulletEnabled val="1"/>
        </dgm:presLayoutVars>
      </dgm:prSet>
      <dgm:spPr>
        <a:prstGeom prst="bevel">
          <a:avLst/>
        </a:prstGeom>
      </dgm:spPr>
      <dgm:t>
        <a:bodyPr/>
        <a:lstStyle/>
        <a:p>
          <a:endParaRPr lang="ru-RU"/>
        </a:p>
      </dgm:t>
    </dgm:pt>
    <dgm:pt modelId="{CA80EEC5-8180-463D-AB43-E20FC1CCE0B0}" type="pres">
      <dgm:prSet presAssocID="{ACF5097F-CC5B-4366-ABE7-38687129F656}" presName="descendantText" presStyleLbl="alignAcc1" presStyleIdx="0" presStyleCnt="2" custAng="0" custScaleX="87381" custScaleY="89508" custLinFactNeighborX="-5780" custLinFactNeighborY="-238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DE8F24-526C-4B06-8BA3-1A3B3552AAA3}" type="pres">
      <dgm:prSet presAssocID="{68A32AD1-FA7D-46F8-A155-4CDC1D3CEAC9}" presName="sp" presStyleCnt="0"/>
      <dgm:spPr/>
      <dgm:t>
        <a:bodyPr/>
        <a:lstStyle/>
        <a:p>
          <a:endParaRPr lang="ru-RU"/>
        </a:p>
      </dgm:t>
    </dgm:pt>
    <dgm:pt modelId="{C452401A-080E-446F-8B74-994BE4F30FB4}" type="pres">
      <dgm:prSet presAssocID="{B782FD21-6C09-4BC0-934D-3C01247185B7}" presName="composite" presStyleCnt="0"/>
      <dgm:spPr/>
      <dgm:t>
        <a:bodyPr/>
        <a:lstStyle/>
        <a:p>
          <a:endParaRPr lang="ru-RU"/>
        </a:p>
      </dgm:t>
    </dgm:pt>
    <dgm:pt modelId="{9B6A0A72-3C0F-4B82-A7E6-2BA4A15A1DC4}" type="pres">
      <dgm:prSet presAssocID="{B782FD21-6C09-4BC0-934D-3C01247185B7}" presName="parentText" presStyleLbl="alignNode1" presStyleIdx="1" presStyleCnt="2" custScaleX="83458" custScaleY="57001" custLinFactNeighborX="19841" custLinFactNeighborY="2424">
        <dgm:presLayoutVars>
          <dgm:chMax val="1"/>
          <dgm:bulletEnabled val="1"/>
        </dgm:presLayoutVars>
      </dgm:prSet>
      <dgm:spPr>
        <a:prstGeom prst="bevel">
          <a:avLst/>
        </a:prstGeom>
      </dgm:spPr>
      <dgm:t>
        <a:bodyPr/>
        <a:lstStyle/>
        <a:p>
          <a:endParaRPr lang="ru-RU"/>
        </a:p>
      </dgm:t>
    </dgm:pt>
    <dgm:pt modelId="{9A9BA3CA-42DC-4E24-BA14-1B2C342C1B46}" type="pres">
      <dgm:prSet presAssocID="{B782FD21-6C09-4BC0-934D-3C01247185B7}" presName="descendantText" presStyleLbl="alignAcc1" presStyleIdx="1" presStyleCnt="2" custScaleX="88240" custScaleY="87335" custLinFactNeighborX="-4226" custLinFactNeighborY="-41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ED3C681-D41E-4775-9E8C-0CC72EBE352F}" srcId="{B90239BA-D30D-42D9-95F7-1477AF7261C5}" destId="{B782FD21-6C09-4BC0-934D-3C01247185B7}" srcOrd="1" destOrd="0" parTransId="{3BA93B2A-7107-49CF-9B3E-47E8BF97AD80}" sibTransId="{101D608E-9EBC-40B6-91D9-6FFF31D19B2F}"/>
    <dgm:cxn modelId="{8FA14BE3-DBFE-433D-97D6-DC7A12617151}" type="presOf" srcId="{B90239BA-D30D-42D9-95F7-1477AF7261C5}" destId="{6CDFB346-5AE3-475E-BC66-186028DEC05D}" srcOrd="0" destOrd="0" presId="urn:microsoft.com/office/officeart/2005/8/layout/chevron2"/>
    <dgm:cxn modelId="{F0FA317E-D0B6-4C80-A3EC-A14865C76CD9}" srcId="{ACF5097F-CC5B-4366-ABE7-38687129F656}" destId="{333612F3-69F1-4CC0-ACEA-154FBD023C22}" srcOrd="0" destOrd="0" parTransId="{7C648A16-2C70-40A2-9902-C7019F970936}" sibTransId="{251F4F98-B6F1-4839-A86B-13A0221B67AC}"/>
    <dgm:cxn modelId="{DAC3DEE0-9F83-4CC8-B18E-6F48B1BB4651}" srcId="{B90239BA-D30D-42D9-95F7-1477AF7261C5}" destId="{ACF5097F-CC5B-4366-ABE7-38687129F656}" srcOrd="0" destOrd="0" parTransId="{2616B00B-F7C0-4234-86E7-8EDE1A3DF7B4}" sibTransId="{68A32AD1-FA7D-46F8-A155-4CDC1D3CEAC9}"/>
    <dgm:cxn modelId="{62F46040-DC3D-4F32-A166-9FD6523AD614}" type="presOf" srcId="{333612F3-69F1-4CC0-ACEA-154FBD023C22}" destId="{CA80EEC5-8180-463D-AB43-E20FC1CCE0B0}" srcOrd="0" destOrd="0" presId="urn:microsoft.com/office/officeart/2005/8/layout/chevron2"/>
    <dgm:cxn modelId="{9C20B933-541E-4996-BFA6-04EC9A4A54B5}" type="presOf" srcId="{B24A4114-075E-404F-8B16-9D176DA92767}" destId="{9A9BA3CA-42DC-4E24-BA14-1B2C342C1B46}" srcOrd="0" destOrd="0" presId="urn:microsoft.com/office/officeart/2005/8/layout/chevron2"/>
    <dgm:cxn modelId="{26122576-91C7-4B66-BA4F-AB7E4BC61A3D}" srcId="{B782FD21-6C09-4BC0-934D-3C01247185B7}" destId="{B24A4114-075E-404F-8B16-9D176DA92767}" srcOrd="0" destOrd="0" parTransId="{3F31DA21-2726-404D-AE3E-3E3365DB5EE6}" sibTransId="{270C50DE-424C-441D-A24D-6E7D981051B3}"/>
    <dgm:cxn modelId="{E63985C4-94E8-4498-AEFF-66E1C034FFB7}" type="presOf" srcId="{B782FD21-6C09-4BC0-934D-3C01247185B7}" destId="{9B6A0A72-3C0F-4B82-A7E6-2BA4A15A1DC4}" srcOrd="0" destOrd="0" presId="urn:microsoft.com/office/officeart/2005/8/layout/chevron2"/>
    <dgm:cxn modelId="{16DC8D87-5856-4CF7-82F9-23A6BA576B08}" type="presOf" srcId="{ACF5097F-CC5B-4366-ABE7-38687129F656}" destId="{09D480C1-C8E8-4CE7-8873-41C175F67275}" srcOrd="0" destOrd="0" presId="urn:microsoft.com/office/officeart/2005/8/layout/chevron2"/>
    <dgm:cxn modelId="{849AFF4B-8829-4DD7-B6EF-5682AEB4015B}" type="presParOf" srcId="{6CDFB346-5AE3-475E-BC66-186028DEC05D}" destId="{EDA2A39D-2EAF-4B4F-92AC-7B916275B1B5}" srcOrd="0" destOrd="0" presId="urn:microsoft.com/office/officeart/2005/8/layout/chevron2"/>
    <dgm:cxn modelId="{7A535621-3417-4356-A905-C443EAB85AA5}" type="presParOf" srcId="{EDA2A39D-2EAF-4B4F-92AC-7B916275B1B5}" destId="{09D480C1-C8E8-4CE7-8873-41C175F67275}" srcOrd="0" destOrd="0" presId="urn:microsoft.com/office/officeart/2005/8/layout/chevron2"/>
    <dgm:cxn modelId="{C5286DCF-5ACA-43ED-97AD-780C20F98B90}" type="presParOf" srcId="{EDA2A39D-2EAF-4B4F-92AC-7B916275B1B5}" destId="{CA80EEC5-8180-463D-AB43-E20FC1CCE0B0}" srcOrd="1" destOrd="0" presId="urn:microsoft.com/office/officeart/2005/8/layout/chevron2"/>
    <dgm:cxn modelId="{1DCF2736-5B68-4932-B98B-CF3A25D7843E}" type="presParOf" srcId="{6CDFB346-5AE3-475E-BC66-186028DEC05D}" destId="{07DE8F24-526C-4B06-8BA3-1A3B3552AAA3}" srcOrd="1" destOrd="0" presId="urn:microsoft.com/office/officeart/2005/8/layout/chevron2"/>
    <dgm:cxn modelId="{9E60DC5A-8AB9-400F-851F-D170249324FB}" type="presParOf" srcId="{6CDFB346-5AE3-475E-BC66-186028DEC05D}" destId="{C452401A-080E-446F-8B74-994BE4F30FB4}" srcOrd="2" destOrd="0" presId="urn:microsoft.com/office/officeart/2005/8/layout/chevron2"/>
    <dgm:cxn modelId="{EC7FEEA8-2E40-4707-AB8E-2408B195A71A}" type="presParOf" srcId="{C452401A-080E-446F-8B74-994BE4F30FB4}" destId="{9B6A0A72-3C0F-4B82-A7E6-2BA4A15A1DC4}" srcOrd="0" destOrd="0" presId="urn:microsoft.com/office/officeart/2005/8/layout/chevron2"/>
    <dgm:cxn modelId="{B07C9474-E386-4CD7-9B8D-EFF525BABE77}" type="presParOf" srcId="{C452401A-080E-446F-8B74-994BE4F30FB4}" destId="{9A9BA3CA-42DC-4E24-BA14-1B2C342C1B46}" srcOrd="1" destOrd="0" presId="urn:microsoft.com/office/officeart/2005/8/layout/chevron2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3F7537-DE83-45D9-AFD1-908328D4D97E}">
      <dsp:nvSpPr>
        <dsp:cNvPr id="0" name=""/>
        <dsp:cNvSpPr/>
      </dsp:nvSpPr>
      <dsp:spPr>
        <a:xfrm>
          <a:off x="316566" y="0"/>
          <a:ext cx="2923834" cy="29118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FFFF00"/>
              </a:solidFill>
              <a:latin typeface="+mn-lt"/>
            </a:rPr>
            <a:t>Повышение налоговых и неналоговых поступлений в бюджет</a:t>
          </a:r>
          <a:endParaRPr lang="ru-RU" sz="2000" b="1" kern="1200" dirty="0">
            <a:solidFill>
              <a:srgbClr val="FFFF00"/>
            </a:solidFill>
            <a:latin typeface="+mn-lt"/>
            <a:cs typeface="Times New Roman" pitchFamily="18" charset="0"/>
          </a:endParaRPr>
        </a:p>
      </dsp:txBody>
      <dsp:txXfrm>
        <a:off x="316566" y="1164748"/>
        <a:ext cx="2923834" cy="1164748"/>
      </dsp:txXfrm>
    </dsp:sp>
    <dsp:sp modelId="{79E796B1-3ABE-4958-A470-95B84B3BA8FB}">
      <dsp:nvSpPr>
        <dsp:cNvPr id="0" name=""/>
        <dsp:cNvSpPr/>
      </dsp:nvSpPr>
      <dsp:spPr>
        <a:xfrm>
          <a:off x="1372533" y="259130"/>
          <a:ext cx="811900" cy="800817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B5A3FF-8112-48C6-9524-2594DAB99429}">
      <dsp:nvSpPr>
        <dsp:cNvPr id="0" name=""/>
        <dsp:cNvSpPr/>
      </dsp:nvSpPr>
      <dsp:spPr>
        <a:xfrm>
          <a:off x="3342853" y="0"/>
          <a:ext cx="2750861" cy="29118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FFFF00"/>
              </a:solidFill>
              <a:latin typeface="+mn-lt"/>
            </a:rPr>
            <a:t>Формирование расходов с учетом их оптимизации и повышения эффективнос</a:t>
          </a:r>
          <a:r>
            <a:rPr lang="ru-RU" sz="2000" kern="1200" dirty="0" smtClean="0">
              <a:solidFill>
                <a:srgbClr val="FFFF00"/>
              </a:solidFill>
              <a:latin typeface="+mn-lt"/>
            </a:rPr>
            <a:t>ти</a:t>
          </a:r>
          <a:endParaRPr lang="ru-RU" sz="2000" kern="1200" dirty="0">
            <a:solidFill>
              <a:srgbClr val="FFFF00"/>
            </a:solidFill>
            <a:latin typeface="+mn-lt"/>
          </a:endParaRPr>
        </a:p>
      </dsp:txBody>
      <dsp:txXfrm>
        <a:off x="3342853" y="1164748"/>
        <a:ext cx="2750861" cy="1164748"/>
      </dsp:txXfrm>
    </dsp:sp>
    <dsp:sp modelId="{E6379D24-0F7F-4C89-AA74-40B94EA75227}">
      <dsp:nvSpPr>
        <dsp:cNvPr id="0" name=""/>
        <dsp:cNvSpPr/>
      </dsp:nvSpPr>
      <dsp:spPr>
        <a:xfrm>
          <a:off x="4331062" y="259130"/>
          <a:ext cx="774442" cy="800817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E9E240-14D8-48CE-A8EF-4C26DD964D0B}">
      <dsp:nvSpPr>
        <dsp:cNvPr id="0" name=""/>
        <dsp:cNvSpPr/>
      </dsp:nvSpPr>
      <dsp:spPr>
        <a:xfrm>
          <a:off x="6196166" y="0"/>
          <a:ext cx="2631266" cy="29118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CCFF33"/>
              </a:solidFill>
              <a:latin typeface="+mn-lt"/>
            </a:rPr>
            <a:t>Проведение взвешенной долговой политики</a:t>
          </a:r>
          <a:endParaRPr lang="ru-RU" sz="2400" kern="1200" dirty="0">
            <a:solidFill>
              <a:srgbClr val="CCFF33"/>
            </a:solidFill>
            <a:latin typeface="+mn-lt"/>
          </a:endParaRPr>
        </a:p>
      </dsp:txBody>
      <dsp:txXfrm>
        <a:off x="6196166" y="1164748"/>
        <a:ext cx="2631266" cy="1164748"/>
      </dsp:txXfrm>
    </dsp:sp>
    <dsp:sp modelId="{801EDB75-7215-4290-9F39-D09130BB9918}">
      <dsp:nvSpPr>
        <dsp:cNvPr id="0" name=""/>
        <dsp:cNvSpPr/>
      </dsp:nvSpPr>
      <dsp:spPr>
        <a:xfrm>
          <a:off x="7098698" y="259130"/>
          <a:ext cx="826202" cy="800817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32C0C5-E5AF-4E5E-918C-A1BB430E7228}">
      <dsp:nvSpPr>
        <dsp:cNvPr id="0" name=""/>
        <dsp:cNvSpPr/>
      </dsp:nvSpPr>
      <dsp:spPr>
        <a:xfrm flipH="1" flipV="1">
          <a:off x="2206743" y="96359"/>
          <a:ext cx="99409" cy="45005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D480C1-C8E8-4CE7-8873-41C175F67275}">
      <dsp:nvSpPr>
        <dsp:cNvPr id="0" name=""/>
        <dsp:cNvSpPr/>
      </dsp:nvSpPr>
      <dsp:spPr>
        <a:xfrm rot="5400000">
          <a:off x="726932" y="47033"/>
          <a:ext cx="2154706" cy="2060639"/>
        </a:xfrm>
        <a:prstGeom prst="bevel">
          <a:avLst/>
        </a:prstGeom>
        <a:solidFill>
          <a:srgbClr val="F9D9B5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i="1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031545" y="257580"/>
        <a:ext cx="1545479" cy="1639546"/>
      </dsp:txXfrm>
    </dsp:sp>
    <dsp:sp modelId="{CA80EEC5-8180-463D-AB43-E20FC1CCE0B0}">
      <dsp:nvSpPr>
        <dsp:cNvPr id="0" name=""/>
        <dsp:cNvSpPr/>
      </dsp:nvSpPr>
      <dsp:spPr>
        <a:xfrm rot="5400000">
          <a:off x="4600559" y="-1745719"/>
          <a:ext cx="2123399" cy="5757720"/>
        </a:xfrm>
        <a:prstGeom prst="round2SameRect">
          <a:avLst/>
        </a:prstGeom>
        <a:solidFill>
          <a:srgbClr val="74C0F4">
            <a:alpha val="89804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i="1" kern="12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План мероприятий  по росту доходного потенциала Богоявленского сельского поселения, оптимизации расходов бюджета Богоявленского сельского поселения Константиновского района и сокращению муниципального долга Богоявленского сельского поселения до 2024 года утвержденный постановлением Администрации Богоявленского сельского поселения от 11.06.2019 г. № 58</a:t>
          </a:r>
          <a:endParaRPr lang="ru-RU" sz="1600" b="1" kern="1200" dirty="0">
            <a:solidFill>
              <a:schemeClr val="accent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2783399" y="175097"/>
        <a:ext cx="5654064" cy="1916087"/>
      </dsp:txXfrm>
    </dsp:sp>
    <dsp:sp modelId="{9B6A0A72-3C0F-4B82-A7E6-2BA4A15A1DC4}">
      <dsp:nvSpPr>
        <dsp:cNvPr id="0" name=""/>
        <dsp:cNvSpPr/>
      </dsp:nvSpPr>
      <dsp:spPr>
        <a:xfrm rot="5400000">
          <a:off x="726523" y="2440532"/>
          <a:ext cx="2080362" cy="2132173"/>
        </a:xfrm>
        <a:prstGeom prst="bevel">
          <a:avLst/>
        </a:prstGeom>
        <a:solidFill>
          <a:schemeClr val="accent5">
            <a:hueOff val="7034478"/>
            <a:satOff val="-56698"/>
            <a:lumOff val="16079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1400" b="1" i="1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960663" y="2726482"/>
        <a:ext cx="1612083" cy="1560272"/>
      </dsp:txXfrm>
    </dsp:sp>
    <dsp:sp modelId="{9A9BA3CA-42DC-4E24-BA14-1B2C342C1B46}">
      <dsp:nvSpPr>
        <dsp:cNvPr id="0" name=""/>
        <dsp:cNvSpPr/>
      </dsp:nvSpPr>
      <dsp:spPr>
        <a:xfrm rot="5400000">
          <a:off x="4728731" y="557654"/>
          <a:ext cx="2071849" cy="5814322"/>
        </a:xfrm>
        <a:prstGeom prst="round2SameRect">
          <a:avLst/>
        </a:prstGeom>
        <a:solidFill>
          <a:srgbClr val="CCECFF">
            <a:alpha val="89804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i="0" kern="12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Проведение взвешенной долговой политики</a:t>
          </a:r>
          <a:endParaRPr lang="ru-RU" sz="1600" i="0" kern="1200" dirty="0">
            <a:solidFill>
              <a:schemeClr val="accent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2857495" y="2530030"/>
        <a:ext cx="5713183" cy="18695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#1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7829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15" tIns="47457" rIns="94915" bIns="4745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525" y="1"/>
            <a:ext cx="307829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15" tIns="47457" rIns="94915" bIns="4745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C43F3F-7A0D-4E80-B2D1-B7727BA61617}" type="datetime1">
              <a:rPr lang="ru-RU"/>
              <a:pPr>
                <a:defRPr/>
              </a:pPr>
              <a:t>28.01.2022</a:t>
            </a:fld>
            <a:endParaRPr lang="ru-RU" dirty="0"/>
          </a:p>
        </p:txBody>
      </p:sp>
      <p:sp>
        <p:nvSpPr>
          <p:cNvPr id="137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721244"/>
            <a:ext cx="307829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15" tIns="47457" rIns="94915" bIns="4745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37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525" y="9721244"/>
            <a:ext cx="307829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15" tIns="47457" rIns="94915" bIns="4745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11175E-E1BD-4FB8-80D5-5DE56E1FAE9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36170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7829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15" tIns="47457" rIns="94915" bIns="4745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525" y="1"/>
            <a:ext cx="307829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15" tIns="47457" rIns="94915" bIns="4745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A09E055-51D2-44B5-BB8A-3F74EDCFADB4}" type="datetime1">
              <a:rPr lang="ru-RU"/>
              <a:pPr>
                <a:defRPr/>
              </a:pPr>
              <a:t>28.01.2022</a:t>
            </a:fld>
            <a:endParaRPr lang="ru-RU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248" y="4861441"/>
            <a:ext cx="568198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15" tIns="47457" rIns="94915" bIns="474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721244"/>
            <a:ext cx="307829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15" tIns="47457" rIns="94915" bIns="4745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525" y="9721244"/>
            <a:ext cx="307829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15" tIns="47457" rIns="94915" bIns="4745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F09A586-B2C8-4A12-BA8E-0E156BDB000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43534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2A71F3-84B0-4915-9628-AB10C4428D8D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68656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2A71F3-84B0-4915-9628-AB10C4428D8D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6865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FC7441-E0B3-439C-8325-54F8CA5C5BB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D585D3-CF7E-42CC-A34B-39C88C2BF35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94513" y="214313"/>
            <a:ext cx="1817687" cy="60944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439863" y="214313"/>
            <a:ext cx="5302250" cy="60944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8708C-360A-4A37-BDF8-74EAE3AC490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B6FF6-2F8C-4877-9CD5-C7529461BF2B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FC7441-E0B3-439C-8325-54F8CA5C5BB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B6FF6-2F8C-4877-9CD5-C7529461BF2B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5CF373-D2D7-4B41-B251-126AAF6FD190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B6FF6-2F8C-4877-9CD5-C7529461BF2B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BD7355-850B-4754-BAD4-CAFF4DD43AF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B6FF6-2F8C-4877-9CD5-C7529461BF2B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A042-1C1C-4EB5-BC3E-11C3658785D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B6FF6-2F8C-4877-9CD5-C7529461BF2B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DB968D-4D6C-45D9-9298-414BFE4F797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B6FF6-2F8C-4877-9CD5-C7529461BF2B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DBC50C-F025-4D88-9684-3B96976DEF0D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B6FF6-2F8C-4877-9CD5-C7529461BF2B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768B5F-9977-4F3C-82F2-812503EC125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B6FF6-2F8C-4877-9CD5-C7529461BF2B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EBCAC-853C-43A3-916F-6ACF39FF2F2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CF373-D2D7-4B41-B251-126AAF6FD19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B6FF6-2F8C-4877-9CD5-C7529461BF2B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33A1F7-9AAC-4179-A222-1F88C2C9506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B6FF6-2F8C-4877-9CD5-C7529461BF2B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D585D3-CF7E-42CC-A34B-39C88C2BF35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B6FF6-2F8C-4877-9CD5-C7529461BF2B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68708C-360A-4A37-BDF8-74EAE3AC490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BD7355-850B-4754-BAD4-CAFF4DD43AF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9863" y="1709738"/>
            <a:ext cx="3559175" cy="4598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51438" y="1709738"/>
            <a:ext cx="3560762" cy="4598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5A042-1C1C-4EB5-BC3E-11C3658785D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DB968D-4D6C-45D9-9298-414BFE4F797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BC50C-F025-4D88-9684-3B96976DEF0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768B5F-9977-4F3C-82F2-812503EC125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CEBCAC-853C-43A3-916F-6ACF39FF2F2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33A1F7-9AAC-4179-A222-1F88C2C9506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39863" y="214313"/>
            <a:ext cx="72723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39863" y="1709738"/>
            <a:ext cx="7272337" cy="4598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29650" y="6237288"/>
            <a:ext cx="576263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0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00C51C1-313E-498A-A33E-EDB43AC6CAA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100C51C1-313E-498A-A33E-EDB43AC6CAA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5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520" y="500042"/>
            <a:ext cx="8530208" cy="1632814"/>
          </a:xfrm>
        </p:spPr>
        <p:txBody>
          <a:bodyPr>
            <a:normAutofit fontScale="9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eaLnBrk="1" hangingPunct="1">
              <a:defRPr/>
            </a:pPr>
            <a:r>
              <a:rPr lang="ru-RU" sz="2400" b="1" spc="150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ru-RU" sz="2400" b="1" spc="150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ru-RU" sz="2400" b="1" spc="150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ru-RU" sz="2400" b="1" spc="150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ru-RU" sz="2400" b="1" spc="150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Администрация муниципального образования </a:t>
            </a:r>
            <a:br>
              <a:rPr lang="ru-RU" sz="2400" b="1" spc="150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ru-RU" sz="2400" b="1" spc="150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«</a:t>
            </a:r>
            <a:r>
              <a:rPr lang="ru-RU" sz="2400" b="1" spc="150" dirty="0" err="1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Богоявленское</a:t>
            </a:r>
            <a:r>
              <a:rPr lang="ru-RU" sz="2400" b="1" spc="150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сельское поселение» Константиновского района </a:t>
            </a:r>
            <a:br>
              <a:rPr lang="ru-RU" sz="2400" b="1" spc="150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ru-RU" sz="2400" b="1" spc="150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Ростовской области</a:t>
            </a:r>
            <a:r>
              <a:rPr lang="ru-RU" sz="2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ru-RU" sz="2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endParaRPr lang="ru-RU" sz="4500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5720" y="1772816"/>
            <a:ext cx="8678768" cy="4824536"/>
          </a:xfrm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flat" dir="tl">
              <a:rot lat="0" lon="0" rev="6600000"/>
            </a:lightRig>
          </a:scene3d>
          <a:sp3d>
            <a:bevelT prst="relaxedInset"/>
          </a:sp3d>
        </p:spPr>
        <p:txBody>
          <a:bodyPr>
            <a:normAutofit lnSpcReduction="10000"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ru-RU" sz="3400" b="1" dirty="0" smtClean="0">
                <a:solidFill>
                  <a:srgbClr val="FF0000"/>
                </a:solidFill>
              </a:rPr>
              <a:t>Отчет</a:t>
            </a:r>
            <a:r>
              <a:rPr lang="ru-RU" sz="3400" b="1" dirty="0">
                <a:solidFill>
                  <a:srgbClr val="FF0000"/>
                </a:solidFill>
              </a:rPr>
              <a:t>  </a:t>
            </a:r>
            <a:r>
              <a:rPr lang="ru-RU" sz="3400" dirty="0">
                <a:solidFill>
                  <a:srgbClr val="FF0000"/>
                </a:solidFill>
              </a:rPr>
              <a:t>​</a:t>
            </a:r>
            <a:br>
              <a:rPr lang="ru-RU" sz="3400" dirty="0">
                <a:solidFill>
                  <a:srgbClr val="FF0000"/>
                </a:solidFill>
              </a:rPr>
            </a:br>
            <a:r>
              <a:rPr lang="ru-RU" sz="3400" b="1" dirty="0">
                <a:solidFill>
                  <a:srgbClr val="FF0000"/>
                </a:solidFill>
              </a:rPr>
              <a:t>об исполнении бюджета </a:t>
            </a:r>
            <a:r>
              <a:rPr lang="ru-RU" sz="3400" dirty="0">
                <a:solidFill>
                  <a:srgbClr val="FF0000"/>
                </a:solidFill>
              </a:rPr>
              <a:t>​</a:t>
            </a:r>
            <a:br>
              <a:rPr lang="ru-RU" sz="3400" dirty="0">
                <a:solidFill>
                  <a:srgbClr val="FF0000"/>
                </a:solidFill>
              </a:rPr>
            </a:br>
            <a:r>
              <a:rPr lang="ru-RU" sz="3400" b="1" u="sng" dirty="0">
                <a:solidFill>
                  <a:srgbClr val="FF0000"/>
                </a:solidFill>
              </a:rPr>
              <a:t>Богоявленского </a:t>
            </a:r>
            <a:endParaRPr lang="ru-RU" sz="3400" b="1" u="sng" dirty="0" smtClean="0">
              <a:solidFill>
                <a:srgbClr val="FF00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ru-RU" sz="3400" b="1" u="sng" dirty="0" smtClean="0">
                <a:solidFill>
                  <a:srgbClr val="FF0000"/>
                </a:solidFill>
              </a:rPr>
              <a:t>сельского </a:t>
            </a:r>
            <a:r>
              <a:rPr lang="ru-RU" sz="3400" b="1" u="sng" dirty="0">
                <a:solidFill>
                  <a:srgbClr val="FF0000"/>
                </a:solidFill>
              </a:rPr>
              <a:t>поселения</a:t>
            </a:r>
            <a:r>
              <a:rPr lang="ru-RU" sz="3400" b="1" dirty="0">
                <a:solidFill>
                  <a:srgbClr val="FF0000"/>
                </a:solidFill>
              </a:rPr>
              <a:t> </a:t>
            </a:r>
            <a:endParaRPr lang="ru-RU" sz="3400" b="1" dirty="0" smtClean="0">
              <a:solidFill>
                <a:srgbClr val="FF00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ru-RU" sz="3400" b="1" dirty="0" smtClean="0">
                <a:solidFill>
                  <a:srgbClr val="FF0000"/>
                </a:solidFill>
              </a:rPr>
              <a:t>Константиновского</a:t>
            </a:r>
            <a:r>
              <a:rPr lang="ru-RU" sz="3400" b="1" dirty="0">
                <a:solidFill>
                  <a:srgbClr val="FF0000"/>
                </a:solidFill>
              </a:rPr>
              <a:t>  района </a:t>
            </a:r>
            <a:r>
              <a:rPr lang="ru-RU" sz="3400" dirty="0">
                <a:solidFill>
                  <a:srgbClr val="FF0000"/>
                </a:solidFill>
              </a:rPr>
              <a:t>​</a:t>
            </a:r>
            <a:br>
              <a:rPr lang="ru-RU" sz="3400" dirty="0">
                <a:solidFill>
                  <a:srgbClr val="FF0000"/>
                </a:solidFill>
              </a:rPr>
            </a:br>
            <a:r>
              <a:rPr lang="ru-RU" sz="3400" b="1" dirty="0">
                <a:solidFill>
                  <a:srgbClr val="FF0000"/>
                </a:solidFill>
              </a:rPr>
              <a:t>за  </a:t>
            </a:r>
            <a:r>
              <a:rPr lang="ru-RU" sz="3400" b="1" dirty="0" smtClean="0">
                <a:solidFill>
                  <a:srgbClr val="FF0000"/>
                </a:solidFill>
              </a:rPr>
              <a:t>2021 </a:t>
            </a:r>
            <a:r>
              <a:rPr lang="ru-RU" sz="3400" b="1" dirty="0">
                <a:solidFill>
                  <a:srgbClr val="FF0000"/>
                </a:solidFill>
              </a:rPr>
              <a:t>год</a:t>
            </a:r>
            <a:r>
              <a:rPr lang="ru-RU" sz="3600" dirty="0">
                <a:solidFill>
                  <a:srgbClr val="FF0000"/>
                </a:solidFill>
              </a:rPr>
              <a:t>​</a:t>
            </a:r>
            <a:endParaRPr lang="ru-RU" sz="3300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30" name="Rectangle 6"/>
          <p:cNvSpPr>
            <a:spLocks noGrp="1" noChangeArrowheads="1"/>
          </p:cNvSpPr>
          <p:nvPr>
            <p:ph type="title"/>
          </p:nvPr>
        </p:nvSpPr>
        <p:spPr>
          <a:xfrm>
            <a:off x="285720" y="-315416"/>
            <a:ext cx="8715404" cy="1172648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1200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1200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Распределение бюджетных ассигнований по муниципальным программам  </a:t>
            </a:r>
            <a:b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и непрограммным направлениям  деятельности за 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2021  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(тыс.руб.)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6379249"/>
              </p:ext>
            </p:extLst>
          </p:nvPr>
        </p:nvGraphicFramePr>
        <p:xfrm>
          <a:off x="539551" y="1000106"/>
          <a:ext cx="8496945" cy="4761806"/>
        </p:xfrm>
        <a:graphic>
          <a:graphicData uri="http://schemas.openxmlformats.org/drawingml/2006/table">
            <a:tbl>
              <a:tblPr/>
              <a:tblGrid>
                <a:gridCol w="7319022"/>
                <a:gridCol w="1177923"/>
              </a:tblGrid>
              <a:tr h="1670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44496" marR="44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600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44496" marR="44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475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Богоявленского сельского поселения "Благоустройство территории Богоявленского сельского поселения"</a:t>
                      </a:r>
                      <a:endParaRPr lang="ru-RU" sz="1200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96" marR="44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1860,2</a:t>
                      </a:r>
                      <a:endParaRPr lang="ru-RU" sz="1600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96" marR="44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475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Богоявленского сельского поселения "Управление и распоряжение муниципальным имуществом в муниципальном образовании "</a:t>
                      </a:r>
                      <a:r>
                        <a:rPr lang="ru-RU" sz="1200" dirty="0" err="1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Богоявленское</a:t>
                      </a:r>
                      <a:r>
                        <a:rPr lang="ru-RU" sz="1200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сельское поселение"</a:t>
                      </a:r>
                      <a:endParaRPr lang="ru-RU" sz="1200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96" marR="44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71,1</a:t>
                      </a:r>
                      <a:endParaRPr lang="ru-RU" sz="1600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96" marR="44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475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</a:t>
                      </a:r>
                      <a:r>
                        <a:rPr lang="ru-RU" sz="1200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Богоявленского </a:t>
                      </a:r>
                      <a:r>
                        <a:rPr lang="ru-RU" sz="1200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сельского поселения «Обеспечение общественного порядка и противодействие преступности»</a:t>
                      </a:r>
                    </a:p>
                  </a:txBody>
                  <a:tcPr marL="44496" marR="44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2,0</a:t>
                      </a:r>
                      <a:endParaRPr lang="ru-RU" sz="1600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96" marR="44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6338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Богоявленского сельского поселения "Защита населения и территории от чрезвычайных ситуаций, обеспечение пожарной безопасности и безопасности людей на водных объектах"</a:t>
                      </a:r>
                      <a:endParaRPr lang="ru-RU" sz="1200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96" marR="44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553,1</a:t>
                      </a:r>
                      <a:endParaRPr lang="ru-RU" sz="1600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96" marR="44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316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</a:t>
                      </a:r>
                      <a:r>
                        <a:rPr lang="ru-RU" sz="1200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Богоявленского </a:t>
                      </a:r>
                      <a:r>
                        <a:rPr lang="ru-RU" sz="1200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сельского поселения «Развитие культуры»</a:t>
                      </a:r>
                    </a:p>
                  </a:txBody>
                  <a:tcPr marL="44496" marR="44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3370,9</a:t>
                      </a:r>
                      <a:endParaRPr lang="ru-RU" sz="1600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96" marR="44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475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</a:t>
                      </a:r>
                      <a:r>
                        <a:rPr lang="ru-RU" sz="1200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Богоявленского </a:t>
                      </a:r>
                      <a:r>
                        <a:rPr lang="ru-RU" sz="1200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сельского поселения «Энергоэффективность и развитие энергетики»</a:t>
                      </a:r>
                    </a:p>
                  </a:txBody>
                  <a:tcPr marL="44496" marR="44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12,0</a:t>
                      </a:r>
                      <a:endParaRPr lang="ru-RU" sz="1600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96" marR="44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5134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</a:t>
                      </a:r>
                      <a:r>
                        <a:rPr lang="ru-RU" sz="1200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Богоявленского </a:t>
                      </a:r>
                      <a:r>
                        <a:rPr lang="ru-RU" sz="1200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сельского поселения «Муниципальная политика»</a:t>
                      </a:r>
                    </a:p>
                  </a:txBody>
                  <a:tcPr marL="44496" marR="44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4625,8</a:t>
                      </a:r>
                      <a:endParaRPr lang="ru-RU" sz="1600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96" marR="44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6285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Реализация иных функций органа местного самоуправления </a:t>
                      </a:r>
                      <a:r>
                        <a:rPr lang="ru-RU" sz="1200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Богоявленского </a:t>
                      </a:r>
                      <a:r>
                        <a:rPr lang="ru-RU" sz="1200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сельского поселения</a:t>
                      </a:r>
                    </a:p>
                  </a:txBody>
                  <a:tcPr marL="44496" marR="44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600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96" marR="44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5235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</a:p>
                  </a:txBody>
                  <a:tcPr marL="44496" marR="44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10495,1</a:t>
                      </a:r>
                      <a:endParaRPr lang="ru-RU" sz="1400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96" marR="444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7"/>
          <p:cNvSpPr txBox="1">
            <a:spLocks/>
          </p:cNvSpPr>
          <p:nvPr/>
        </p:nvSpPr>
        <p:spPr bwMode="auto">
          <a:xfrm>
            <a:off x="250825" y="285729"/>
            <a:ext cx="8785225" cy="92869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Times New Roman" pitchFamily="18" charset="0"/>
              </a:rPr>
              <a:t>Расходы бюджета Богоявленского сельского поселения Константиновского района на благоустройство</a:t>
            </a:r>
            <a:r>
              <a:rPr kumimoji="0" lang="ru-RU" sz="1400" b="1" i="0" u="none" strike="noStrike" kern="0" cap="none" spc="0" normalizeH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Times New Roman" pitchFamily="18" charset="0"/>
              </a:rPr>
              <a:t> за </a:t>
            </a: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Times New Roman" pitchFamily="18" charset="0"/>
              </a:rPr>
              <a:t> </a:t>
            </a: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Times New Roman" pitchFamily="18" charset="0"/>
              </a:rPr>
              <a:t>2021 </a:t>
            </a: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Times New Roman" pitchFamily="18" charset="0"/>
              </a:rPr>
              <a:t>г.</a:t>
            </a:r>
            <a:r>
              <a:rPr kumimoji="0" lang="ru-RU" sz="1400" b="1" i="0" u="none" strike="noStrike" kern="0" cap="none" spc="0" normalizeH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Times New Roman" pitchFamily="18" charset="0"/>
              </a:rPr>
              <a:t> (тыс.рублей)</a:t>
            </a:r>
            <a:endParaRPr kumimoji="0" lang="ru-RU" sz="1400" b="1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3715049"/>
              </p:ext>
            </p:extLst>
          </p:nvPr>
        </p:nvGraphicFramePr>
        <p:xfrm>
          <a:off x="500033" y="1397000"/>
          <a:ext cx="8104415" cy="2898154"/>
        </p:xfrm>
        <a:graphic>
          <a:graphicData uri="http://schemas.openxmlformats.org/drawingml/2006/table">
            <a:tbl>
              <a:tblPr/>
              <a:tblGrid>
                <a:gridCol w="6880279"/>
                <a:gridCol w="1224136"/>
              </a:tblGrid>
              <a:tr h="4140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Расходы на содержание и ремонт уличного освещения</a:t>
                      </a:r>
                      <a:endParaRPr lang="ru-RU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30,0</a:t>
                      </a:r>
                      <a:endParaRPr lang="ru-RU" sz="18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4140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Расходы на реализацию мероприятий по оплате за уличное освещение </a:t>
                      </a: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409,6</a:t>
                      </a:r>
                      <a:endParaRPr lang="ru-RU" sz="18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62103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Расходы на реализацию мероприятий по ликвидации несанкционированных свалок и объектов размещения </a:t>
                      </a:r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отходов, выкос сорной растительности  </a:t>
                      </a:r>
                      <a:endParaRPr lang="ru-RU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276,8</a:t>
                      </a:r>
                      <a:endParaRPr lang="ru-RU" sz="18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62103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Расходы на реализацию мероприятий по проведению противоклещевой обработки территории сельского поселения </a:t>
                      </a: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16,6</a:t>
                      </a:r>
                      <a:endParaRPr lang="ru-RU" sz="18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4140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Расходы на осуществление мероприятий по озеленению </a:t>
                      </a: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29,2</a:t>
                      </a:r>
                      <a:endParaRPr lang="ru-RU" sz="18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4140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Расходы на осуществление прочих мероприятий по благоустройству </a:t>
                      </a: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1381,4</a:t>
                      </a:r>
                      <a:endParaRPr lang="ru-RU" sz="18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7"/>
          <p:cNvSpPr txBox="1">
            <a:spLocks/>
          </p:cNvSpPr>
          <p:nvPr/>
        </p:nvSpPr>
        <p:spPr bwMode="auto">
          <a:xfrm>
            <a:off x="250825" y="285729"/>
            <a:ext cx="8785225" cy="92869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Times New Roman" pitchFamily="18" charset="0"/>
              </a:rPr>
              <a:t>Расходы бюджета Богоявленского сельского поселения Константиновского района на культуру и кинематографию, (тыс. рублей)</a:t>
            </a:r>
            <a:endParaRPr kumimoji="0" lang="ru-RU" sz="1400" b="1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9442468"/>
              </p:ext>
            </p:extLst>
          </p:nvPr>
        </p:nvGraphicFramePr>
        <p:xfrm>
          <a:off x="4214810" y="2143117"/>
          <a:ext cx="3597550" cy="2075988"/>
        </p:xfrm>
        <a:graphic>
          <a:graphicData uri="http://schemas.openxmlformats.org/drawingml/2006/table">
            <a:tbl>
              <a:tblPr/>
              <a:tblGrid>
                <a:gridCol w="2863357"/>
                <a:gridCol w="734193"/>
              </a:tblGrid>
              <a:tr h="8141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Подпрограмма "Развитие культуры"</a:t>
                      </a:r>
                      <a:endParaRPr lang="ru-RU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7222" marR="67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3370,9</a:t>
                      </a:r>
                      <a:endParaRPr lang="ru-RU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7222" marR="67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12593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Расходы на обеспечение деятельности (оказание услуг) муниципальных учреждений в рамках подпрограммы «Энергосбережение и повышение энергетической эффективности Богоявленского сельского поселения</a:t>
                      </a:r>
                      <a:endParaRPr lang="ru-RU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7222" marR="67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2,0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7222" marR="672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14282" y="1214422"/>
            <a:ext cx="8715436" cy="523220"/>
          </a:xfrm>
          <a:prstGeom prst="rect">
            <a:avLst/>
          </a:prstGeom>
          <a:solidFill>
            <a:srgbClr val="CCECFF"/>
          </a:solidFill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Расходы на содержание муниципального бюджетного учреждения культуры «Богоявленский  сельский Дом культуры» за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2021 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(КУЛЬТУРА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КИНЕМАТОГРАФИЯ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3372,9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т. р.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https://b1.culture.ru/c/801658.884x44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132856"/>
            <a:ext cx="3672408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11"/>
          <p:cNvSpPr/>
          <p:nvPr/>
        </p:nvSpPr>
        <p:spPr>
          <a:xfrm>
            <a:off x="928662" y="785794"/>
            <a:ext cx="4000528" cy="1785950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Указ Президента Российской Федерации от 07.05.2018 г. №204 «О национальных целях и стратегических задачах развития Российской Федерации на период до 2024 года»  </a:t>
            </a:r>
          </a:p>
          <a:p>
            <a:pPr algn="ctr"/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357818" y="785794"/>
            <a:ext cx="3429024" cy="1785950"/>
          </a:xfrm>
          <a:prstGeom prst="roundRect">
            <a:avLst/>
          </a:prstGeom>
          <a:solidFill>
            <a:srgbClr val="9999FF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направления бюджетной и налоговой политики Богоявленского сельского поселения</a:t>
            </a:r>
          </a:p>
          <a:p>
            <a:pPr lvl="0" algn="ctr"/>
            <a:r>
              <a:rPr lang="ru-RU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2021-2023 </a:t>
            </a:r>
            <a:r>
              <a:rPr lang="ru-RU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годы </a:t>
            </a:r>
          </a:p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214414" y="4572008"/>
            <a:ext cx="3571900" cy="1714512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Муниципальные программы Богоявленского сельского поселения</a:t>
            </a:r>
            <a:endParaRPr lang="ru-RU" sz="14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286380" y="4572008"/>
            <a:ext cx="3448974" cy="1714512"/>
          </a:xfrm>
          <a:prstGeom prst="roundRect">
            <a:avLst/>
          </a:prstGeom>
          <a:solidFill>
            <a:srgbClr val="C130D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Областной закон «Об областном бюджете на </a:t>
            </a:r>
            <a:r>
              <a:rPr lang="ru-RU" sz="14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2021 </a:t>
            </a:r>
            <a:r>
              <a:rPr lang="ru-RU" sz="14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год и на плановый период </a:t>
            </a:r>
            <a:r>
              <a:rPr lang="ru-RU" sz="14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2022 </a:t>
            </a:r>
            <a:r>
              <a:rPr lang="ru-RU" sz="14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sz="14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2023 </a:t>
            </a:r>
            <a:r>
              <a:rPr lang="ru-RU" sz="14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годов»</a:t>
            </a:r>
            <a:endParaRPr lang="ru-RU" sz="1400" b="1" i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Двойная стрелка влево/вправо 15"/>
          <p:cNvSpPr/>
          <p:nvPr/>
        </p:nvSpPr>
        <p:spPr>
          <a:xfrm>
            <a:off x="107504" y="2714620"/>
            <a:ext cx="9036496" cy="1836000"/>
          </a:xfrm>
          <a:prstGeom prst="left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ru-RU" b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Основа формирования бюджета Богоявленского сельского поселения Константиновского района на 2022 год и на плановый период 2023 и 2024годов</a:t>
            </a:r>
          </a:p>
          <a:p>
            <a:endParaRPr lang="ru-RU" sz="16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4B4108-8E3B-4090-B5EB-83F9AF377A90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251520" y="548680"/>
            <a:ext cx="8568952" cy="1200329"/>
          </a:xfrm>
          <a:prstGeom prst="rect">
            <a:avLst/>
          </a:prstGeom>
          <a:solidFill>
            <a:srgbClr val="FFCC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Особенности составления проекта бюджета Богоявленского сельского поселения Константиновского района на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 и на плановый период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годов</a:t>
            </a:r>
            <a:endParaRPr lang="ru-RU" sz="22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l" rotWithShape="0">
                  <a:schemeClr val="tx1">
                    <a:lumMod val="95000"/>
                    <a:lumOff val="5000"/>
                  </a:schemeClr>
                </a:outerShdw>
              </a:effectLst>
            </a:endParaRPr>
          </a:p>
        </p:txBody>
      </p:sp>
      <p:sp>
        <p:nvSpPr>
          <p:cNvPr id="40" name="Номер слайда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4B4108-8E3B-4090-B5EB-83F9AF377A90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sp>
        <p:nvSpPr>
          <p:cNvPr id="35" name="Text Box 31"/>
          <p:cNvSpPr txBox="1">
            <a:spLocks noChangeArrowheads="1"/>
          </p:cNvSpPr>
          <p:nvPr/>
        </p:nvSpPr>
        <p:spPr bwMode="auto">
          <a:xfrm>
            <a:off x="683568" y="1988840"/>
            <a:ext cx="684076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Доходы бюджета сформированы с учетом изменений, внесенных в бюджетное и налоговое законодательство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83568" y="2852936"/>
            <a:ext cx="71287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Параметры бюджета сформированы в соответствии с Планом мероприятий по росту доходного потенциала Богоявленского сельского поселения, оптимизации расходов бюджета 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Богоявленского 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сельского поселения Константиновского  района и сокращению муниципального долга Богоявленского сельского поселения до 2024 года</a:t>
            </a:r>
            <a:endParaRPr lang="en-US" sz="16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83568" y="4509120"/>
            <a:ext cx="7272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Соблюдение условий в соответствии с заключенными соглашениями по предоставлению из областного бюджета дотаций на выравнивание бюджетной обеспеченности</a:t>
            </a:r>
            <a:endParaRPr lang="en-US" sz="16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908720"/>
            <a:ext cx="9144000" cy="432048"/>
          </a:xfr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lang="ru-RU" sz="2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направления бюджетной и налоговой политики 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Богоявленского</a:t>
            </a:r>
            <a:r>
              <a:rPr lang="ru-RU" sz="2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сельского поселения на </a:t>
            </a:r>
            <a:r>
              <a:rPr lang="ru-RU" sz="2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2021-2023 </a:t>
            </a:r>
            <a:r>
              <a:rPr lang="ru-RU" sz="2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годы </a:t>
            </a:r>
            <a:r>
              <a:rPr lang="ru-RU" sz="2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5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FE557B-FF79-4E09-86A0-C04C69E7BBDB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259632" y="1412776"/>
            <a:ext cx="6480720" cy="91440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Утверждены постановлением Администрации </a:t>
            </a:r>
            <a:r>
              <a:rPr lang="ru-RU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Богоявленского</a:t>
            </a:r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 от 11.11.2021 № 249</a:t>
            </a:r>
            <a:endParaRPr lang="ru-RU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79512" y="2636912"/>
            <a:ext cx="3320918" cy="179222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Указ Президента Российской Федерации от 07.05.2018 г. №204 «О национальных целях и стратегических задачах развития Российской Федерации на период до 2024 года»  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929322" y="2643182"/>
            <a:ext cx="3071834" cy="178595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6213" indent="-176213">
              <a:buFont typeface="Arial" pitchFamily="34" charset="0"/>
              <a:buChar char="•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Сбалансированность бюджета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Устойчивость бюджетной системы</a:t>
            </a:r>
            <a:endParaRPr lang="ru-RU" sz="1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трелка вправо 14"/>
          <p:cNvSpPr/>
          <p:nvPr/>
        </p:nvSpPr>
        <p:spPr>
          <a:xfrm>
            <a:off x="3643306" y="2857496"/>
            <a:ext cx="2143140" cy="1152128"/>
          </a:xfrm>
          <a:prstGeom prst="rightArrow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FFFF00"/>
                </a:solidFill>
                <a:latin typeface="Constantia" pitchFamily="18" charset="0"/>
              </a:rPr>
              <a:t>Приоритетные цели</a:t>
            </a:r>
            <a:endParaRPr lang="ru-RU" sz="1400" dirty="0">
              <a:solidFill>
                <a:srgbClr val="FFFF00"/>
              </a:solidFill>
              <a:latin typeface="Constantia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95536" y="4869160"/>
            <a:ext cx="8136904" cy="17281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2075" indent="-92075"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Реализация Указов Президента РФ</a:t>
            </a:r>
          </a:p>
          <a:p>
            <a:pPr marL="92075" indent="-92075"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Достижение целей социально-экономического развития Богоявленского сельского поселения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39552" y="4509120"/>
            <a:ext cx="5472608" cy="576064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  <a:latin typeface="Monotype Corsiva" pitchFamily="66" charset="0"/>
              </a:rPr>
              <a:t>Ключевые задачи</a:t>
            </a:r>
            <a:endParaRPr lang="ru-RU" sz="2800" b="1" dirty="0">
              <a:solidFill>
                <a:srgbClr val="FFC000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058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908720"/>
            <a:ext cx="9144000" cy="432048"/>
          </a:xfr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приоритеты                             Богоявленского сельского поселения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onotype Corsiva" pitchFamily="66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onotype Corsiva" pitchFamily="66" charset="0"/>
                <a:cs typeface="Times New Roman" pitchFamily="18" charset="0"/>
              </a:rPr>
            </a:br>
            <a:endParaRPr lang="ru-RU" sz="3200" b="1" dirty="0">
              <a:solidFill>
                <a:srgbClr val="FF0000"/>
              </a:solidFill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FE557B-FF79-4E09-86A0-C04C69E7BBDB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graphicFrame>
        <p:nvGraphicFramePr>
          <p:cNvPr id="11" name="Схема 10"/>
          <p:cNvGraphicFramePr/>
          <p:nvPr/>
        </p:nvGraphicFramePr>
        <p:xfrm>
          <a:off x="0" y="3501008"/>
          <a:ext cx="9144000" cy="29118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0" y="2852936"/>
            <a:ext cx="9144000" cy="43204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normalizeH="0" baseline="0" noProof="0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Пути реализации бюджетной политики</a:t>
            </a:r>
            <a:endParaRPr kumimoji="0" lang="ru-RU" sz="3200" b="1" i="0" u="none" strike="noStrike" kern="1200" normalizeH="0" baseline="0" noProof="0" dirty="0">
              <a:ln w="1905"/>
              <a:solidFill>
                <a:schemeClr val="accent1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043608" y="1628800"/>
            <a:ext cx="7416824" cy="91440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FF00"/>
                </a:solidFill>
              </a:rPr>
              <a:t>Обеспечение социального благополучия населения</a:t>
            </a:r>
            <a:endParaRPr lang="ru-RU" sz="2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58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12E0CA-C96C-438D-A70A-838A9D6F490E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graphicFrame>
        <p:nvGraphicFramePr>
          <p:cNvPr id="30" name="Схема 29"/>
          <p:cNvGraphicFramePr/>
          <p:nvPr>
            <p:extLst>
              <p:ext uri="{D42A27DB-BD31-4B8C-83A1-F6EECF244321}">
                <p14:modId xmlns:p14="http://schemas.microsoft.com/office/powerpoint/2010/main" val="167181086"/>
              </p:ext>
            </p:extLst>
          </p:nvPr>
        </p:nvGraphicFramePr>
        <p:xfrm>
          <a:off x="-71470" y="1428736"/>
          <a:ext cx="914400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0" y="428604"/>
            <a:ext cx="9144000" cy="1015663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+mj-lt"/>
              </a:rPr>
              <a:t>Меры, принимаемые для обеспечения сбалансированности бюджета Богоявленского сельского поселения</a:t>
            </a:r>
          </a:p>
          <a:p>
            <a:pPr algn="ctr">
              <a:defRPr/>
            </a:pP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+mj-lt"/>
              </a:rPr>
              <a:t> Константиновского района </a:t>
            </a:r>
            <a:endParaRPr lang="ru-RU" sz="20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latin typeface="+mj-lt"/>
            </a:endParaRPr>
          </a:p>
        </p:txBody>
      </p:sp>
      <p:pic>
        <p:nvPicPr>
          <p:cNvPr id="9" name="Рисунок 8" descr="800px-Checkbox-red.svg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428728" y="2143116"/>
            <a:ext cx="928694" cy="618742"/>
          </a:xfrm>
          <a:prstGeom prst="rect">
            <a:avLst/>
          </a:prstGeom>
        </p:spPr>
      </p:pic>
      <p:pic>
        <p:nvPicPr>
          <p:cNvPr id="11" name="Рисунок 10" descr="800px-Checkbox-red.svg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357290" y="4500570"/>
            <a:ext cx="1000132" cy="6663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7166"/>
            <a:ext cx="9036496" cy="112761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Основные параметры бюджета на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2021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год и </a:t>
            </a:r>
            <a:b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на плановый период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2022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и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2023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годов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490221"/>
              </p:ext>
            </p:extLst>
          </p:nvPr>
        </p:nvGraphicFramePr>
        <p:xfrm>
          <a:off x="467546" y="1772816"/>
          <a:ext cx="8280919" cy="3911890"/>
        </p:xfrm>
        <a:graphic>
          <a:graphicData uri="http://schemas.openxmlformats.org/drawingml/2006/table">
            <a:tbl>
              <a:tblPr/>
              <a:tblGrid>
                <a:gridCol w="2571850"/>
                <a:gridCol w="2095581"/>
                <a:gridCol w="1739011"/>
                <a:gridCol w="1874477"/>
              </a:tblGrid>
              <a:tr h="648072">
                <a:tc>
                  <a:txBody>
                    <a:bodyPr/>
                    <a:lstStyle/>
                    <a:p>
                      <a:pPr indent="-6858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Показатель</a:t>
                      </a:r>
                      <a:endParaRPr lang="ru-RU" sz="1800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2021 </a:t>
                      </a: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2022 </a:t>
                      </a: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2023 </a:t>
                      </a: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</a:t>
                      </a:r>
                      <a:r>
                        <a:rPr lang="ru-RU" sz="2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Доходы, всего</a:t>
                      </a:r>
                      <a:endParaRPr lang="ru-RU" sz="20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8514,6</a:t>
                      </a:r>
                      <a:endParaRPr lang="ru-RU" sz="20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6854,0</a:t>
                      </a:r>
                      <a:endParaRPr lang="ru-RU" sz="20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6851,2</a:t>
                      </a:r>
                      <a:endParaRPr kumimoji="0" lang="ru-RU" sz="2000" b="1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Налоговые</a:t>
                      </a:r>
                      <a:r>
                        <a:rPr lang="ru-RU" sz="2000" b="1" i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и неналоговые доходы</a:t>
                      </a:r>
                      <a:endParaRPr lang="ru-RU" sz="20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6858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2000" b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4410,9</a:t>
                      </a:r>
                      <a:endParaRPr kumimoji="0" lang="ru-RU" sz="2000" b="1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6858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2000" b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4389,0</a:t>
                      </a:r>
                      <a:endParaRPr kumimoji="0" lang="ru-RU" sz="2000" b="1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6858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2000" b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4388,9</a:t>
                      </a:r>
                      <a:endParaRPr kumimoji="0" lang="ru-RU" sz="2000" b="1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sz="20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6858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2000" b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4103,7</a:t>
                      </a:r>
                      <a:endParaRPr kumimoji="0" lang="ru-RU" sz="2000" b="1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6858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2000" b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2465,0</a:t>
                      </a:r>
                      <a:endParaRPr kumimoji="0" lang="ru-RU" sz="2000" b="1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6858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2000" b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2462,3</a:t>
                      </a:r>
                    </a:p>
                    <a:p>
                      <a:pPr marL="0" indent="-68580" algn="ctr" rtl="0" eaLnBrk="1" latinLnBrk="0" hangingPunct="1">
                        <a:spcAft>
                          <a:spcPts val="0"/>
                        </a:spcAft>
                      </a:pPr>
                      <a:endParaRPr kumimoji="0" lang="ru-RU" sz="2000" b="1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63799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II</a:t>
                      </a:r>
                      <a:r>
                        <a:rPr lang="ru-RU" sz="2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Расходы, всего</a:t>
                      </a:r>
                      <a:endParaRPr lang="ru-RU" sz="20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2000" b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8914,6</a:t>
                      </a:r>
                      <a:endParaRPr kumimoji="0" lang="ru-RU" sz="2000" b="1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2000" b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6854,0</a:t>
                      </a:r>
                      <a:endParaRPr kumimoji="0" lang="ru-RU" sz="2000" b="1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2000" b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6851,2</a:t>
                      </a:r>
                      <a:endParaRPr kumimoji="0" lang="ru-RU" sz="2000" b="1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59266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III</a:t>
                      </a:r>
                      <a:r>
                        <a:rPr lang="ru-RU" sz="2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</a:t>
                      </a:r>
                      <a:r>
                        <a:rPr lang="ru-RU" sz="20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Дефицит,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Профицит</a:t>
                      </a:r>
                      <a:endParaRPr lang="ru-RU" sz="20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spcAft>
                          <a:spcPts val="0"/>
                        </a:spcAft>
                      </a:pPr>
                      <a:r>
                        <a:rPr lang="ru-RU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-400,0 </a:t>
                      </a:r>
                      <a:endParaRPr kumimoji="0" lang="ru-RU" sz="2000" b="1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spcAft>
                          <a:spcPts val="0"/>
                        </a:spcAft>
                      </a:pPr>
                      <a:r>
                        <a:rPr lang="ru-RU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0,0</a:t>
                      </a:r>
                      <a:endParaRPr kumimoji="0" lang="ru-RU" sz="2000" b="1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spcAft>
                          <a:spcPts val="0"/>
                        </a:spcAft>
                      </a:pPr>
                      <a:r>
                        <a:rPr lang="ru-RU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0,0</a:t>
                      </a:r>
                      <a:endParaRPr kumimoji="0" lang="ru-RU" sz="2000" b="1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7524328" y="1556792"/>
            <a:ext cx="129614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ru-RU" sz="1200" b="1" dirty="0" smtClean="0">
                <a:solidFill>
                  <a:prstClr val="black"/>
                </a:solidFill>
              </a:rPr>
              <a:t>тыс. </a:t>
            </a:r>
            <a:r>
              <a:rPr lang="ru-RU" sz="1200" b="1" dirty="0">
                <a:solidFill>
                  <a:prstClr val="black"/>
                </a:solidFill>
              </a:rPr>
              <a:t>рублей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30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-819472"/>
            <a:ext cx="9144000" cy="2016224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Объем поступлений доходов бюджета Богоявленского сельского поселения  Константиновского района за 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2021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годы (тыс.руб.)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sz="20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4625320"/>
              </p:ext>
            </p:extLst>
          </p:nvPr>
        </p:nvGraphicFramePr>
        <p:xfrm>
          <a:off x="357158" y="1196749"/>
          <a:ext cx="8319298" cy="537552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636734"/>
                <a:gridCol w="1682564"/>
              </a:tblGrid>
              <a:tr h="50638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НАИМЕНОВАНИЕ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2021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г.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</a:tr>
              <a:tr h="506387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6243E7"/>
                          </a:solidFill>
                        </a:rPr>
                        <a:t>НАЛОГОВЫЕ ДОХОДЫ И НЕНАЛОГОВЫЕ</a:t>
                      </a:r>
                      <a:endParaRPr lang="ru-RU" sz="1600" b="1" dirty="0">
                        <a:solidFill>
                          <a:srgbClr val="6243E7"/>
                        </a:solidFill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6243E7"/>
                          </a:solidFill>
                        </a:rPr>
                        <a:t>6674,9</a:t>
                      </a:r>
                      <a:endParaRPr lang="ru-RU" sz="1600" b="1" dirty="0">
                        <a:solidFill>
                          <a:srgbClr val="6243E7"/>
                        </a:solidFill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</a:tr>
              <a:tr h="413939">
                <a:tc>
                  <a:txBody>
                    <a:bodyPr/>
                    <a:lstStyle/>
                    <a:p>
                      <a:r>
                        <a:rPr lang="ru-RU" sz="1600" i="1" dirty="0" smtClean="0">
                          <a:solidFill>
                            <a:srgbClr val="6243E7"/>
                          </a:solidFill>
                        </a:rPr>
                        <a:t>     в том числе</a:t>
                      </a:r>
                      <a:r>
                        <a:rPr lang="ru-RU" sz="1600" dirty="0" smtClean="0">
                          <a:solidFill>
                            <a:srgbClr val="6243E7"/>
                          </a:solidFill>
                        </a:rPr>
                        <a:t>:</a:t>
                      </a:r>
                      <a:endParaRPr lang="ru-RU" sz="1600" dirty="0">
                        <a:solidFill>
                          <a:srgbClr val="6243E7"/>
                        </a:solidFill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rgbClr val="6243E7"/>
                        </a:solidFill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</a:tr>
              <a:tr h="413939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6243E7"/>
                          </a:solidFill>
                        </a:rPr>
                        <a:t>Налог</a:t>
                      </a:r>
                      <a:r>
                        <a:rPr lang="ru-RU" sz="1600" baseline="0" dirty="0" smtClean="0">
                          <a:solidFill>
                            <a:srgbClr val="6243E7"/>
                          </a:solidFill>
                        </a:rPr>
                        <a:t> на доходы физических лиц</a:t>
                      </a:r>
                      <a:endParaRPr lang="ru-RU" sz="1600" dirty="0">
                        <a:solidFill>
                          <a:srgbClr val="6243E7"/>
                        </a:solidFill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6243E7"/>
                          </a:solidFill>
                        </a:rPr>
                        <a:t>612,9</a:t>
                      </a:r>
                      <a:endParaRPr lang="ru-RU" sz="1600" dirty="0">
                        <a:solidFill>
                          <a:srgbClr val="6243E7"/>
                        </a:solidFill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</a:tr>
              <a:tr h="413939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6243E7"/>
                          </a:solidFill>
                        </a:rPr>
                        <a:t>Единый сельскохозяйственный налог</a:t>
                      </a:r>
                      <a:endParaRPr lang="ru-RU" sz="1600" dirty="0">
                        <a:solidFill>
                          <a:srgbClr val="6243E7"/>
                        </a:solidFill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6243E7"/>
                          </a:solidFill>
                        </a:rPr>
                        <a:t>2878,2</a:t>
                      </a:r>
                      <a:endParaRPr lang="ru-RU" sz="1600" dirty="0">
                        <a:solidFill>
                          <a:srgbClr val="6243E7"/>
                        </a:solidFill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</a:tr>
              <a:tr h="413939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6243E7"/>
                          </a:solidFill>
                        </a:rPr>
                        <a:t>Налоги на имущество физических лиц</a:t>
                      </a:r>
                      <a:endParaRPr lang="ru-RU" sz="1600" dirty="0">
                        <a:solidFill>
                          <a:srgbClr val="6243E7"/>
                        </a:solidFill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6243E7"/>
                          </a:solidFill>
                        </a:rPr>
                        <a:t>260,9</a:t>
                      </a:r>
                      <a:endParaRPr lang="ru-RU" sz="1600" dirty="0">
                        <a:solidFill>
                          <a:srgbClr val="6243E7"/>
                        </a:solidFill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</a:tr>
              <a:tr h="547897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6243E7"/>
                          </a:solidFill>
                        </a:rPr>
                        <a:t>Земельный налог</a:t>
                      </a:r>
                      <a:endParaRPr lang="ru-RU" sz="1600" dirty="0">
                        <a:solidFill>
                          <a:srgbClr val="6243E7"/>
                        </a:solidFill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6243E7"/>
                          </a:solidFill>
                        </a:rPr>
                        <a:t>2858,2</a:t>
                      </a:r>
                      <a:endParaRPr lang="ru-RU" sz="1600" dirty="0">
                        <a:solidFill>
                          <a:srgbClr val="6243E7"/>
                        </a:solidFill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</a:tr>
              <a:tr h="413939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6243E7"/>
                          </a:solidFill>
                        </a:rPr>
                        <a:t>Государственная пошлина</a:t>
                      </a:r>
                      <a:endParaRPr lang="ru-RU" sz="1600" dirty="0">
                        <a:solidFill>
                          <a:srgbClr val="6243E7"/>
                        </a:solidFill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6243E7"/>
                          </a:solidFill>
                        </a:rPr>
                        <a:t>14,7</a:t>
                      </a:r>
                      <a:endParaRPr lang="ru-RU" sz="1600" dirty="0">
                        <a:solidFill>
                          <a:srgbClr val="6243E7"/>
                        </a:solidFill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</a:tr>
              <a:tr h="87370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6243E7"/>
                          </a:solidFill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600" dirty="0">
                        <a:solidFill>
                          <a:srgbClr val="6243E7"/>
                        </a:solidFill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6243E7"/>
                          </a:solidFill>
                        </a:rPr>
                        <a:t>41,9</a:t>
                      </a:r>
                      <a:endParaRPr lang="ru-RU" sz="1600" dirty="0">
                        <a:solidFill>
                          <a:srgbClr val="6243E7"/>
                        </a:solidFill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</a:tr>
              <a:tr h="435726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6243E7"/>
                          </a:solidFill>
                        </a:rPr>
                        <a:t>БЕЗВОЗМЕЗДНЫЕ </a:t>
                      </a:r>
                      <a:r>
                        <a:rPr lang="ru-RU" sz="1600" b="1" baseline="0" dirty="0" smtClean="0">
                          <a:solidFill>
                            <a:srgbClr val="6243E7"/>
                          </a:solidFill>
                        </a:rPr>
                        <a:t> ПОСТУПЛЕНИЯ</a:t>
                      </a:r>
                      <a:endParaRPr lang="ru-RU" sz="1600" b="1" dirty="0">
                        <a:solidFill>
                          <a:srgbClr val="6243E7"/>
                        </a:solidFill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6243E7"/>
                          </a:solidFill>
                        </a:rPr>
                        <a:t>4095,7</a:t>
                      </a:r>
                      <a:endParaRPr lang="ru-RU" sz="1600" b="1" dirty="0">
                        <a:solidFill>
                          <a:srgbClr val="6243E7"/>
                        </a:solidFill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</a:tr>
              <a:tr h="435726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6243E7"/>
                          </a:solidFill>
                        </a:rPr>
                        <a:t>ИТОГО</a:t>
                      </a:r>
                      <a:r>
                        <a:rPr lang="ru-RU" sz="1600" b="1" baseline="0" dirty="0" smtClean="0">
                          <a:solidFill>
                            <a:srgbClr val="6243E7"/>
                          </a:solidFill>
                        </a:rPr>
                        <a:t> (Д</a:t>
                      </a:r>
                      <a:r>
                        <a:rPr lang="ru-RU" sz="1600" b="1" dirty="0" smtClean="0">
                          <a:solidFill>
                            <a:srgbClr val="6243E7"/>
                          </a:solidFill>
                        </a:rPr>
                        <a:t>ОХОДЫ)</a:t>
                      </a:r>
                      <a:endParaRPr lang="ru-RU" sz="1600" b="1" dirty="0">
                        <a:solidFill>
                          <a:srgbClr val="6243E7"/>
                        </a:solidFill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6243E7"/>
                          </a:solidFill>
                        </a:rPr>
                        <a:t>10770,6</a:t>
                      </a:r>
                      <a:endParaRPr lang="ru-RU" sz="1600" b="1" dirty="0">
                        <a:solidFill>
                          <a:srgbClr val="6243E7"/>
                        </a:solidFill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30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-1971600"/>
            <a:ext cx="9144000" cy="2971708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Объем расходов бюджета Богоявленского сельского поселения  Константиновского района за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2021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</a:rPr>
              <a:t>тыс.руб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.)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1600" b="1" dirty="0" smtClean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1851113"/>
              </p:ext>
            </p:extLst>
          </p:nvPr>
        </p:nvGraphicFramePr>
        <p:xfrm>
          <a:off x="285720" y="1142991"/>
          <a:ext cx="8390736" cy="5244729"/>
        </p:xfrm>
        <a:graphic>
          <a:graphicData uri="http://schemas.openxmlformats.org/drawingml/2006/table">
            <a:tbl>
              <a:tblPr/>
              <a:tblGrid>
                <a:gridCol w="5150376"/>
                <a:gridCol w="792088"/>
                <a:gridCol w="864096"/>
                <a:gridCol w="1584176"/>
              </a:tblGrid>
              <a:tr h="4138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Рз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200" b="1" dirty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3459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ОБЩЕГОСУДАРСТВЕННЫЕ ВОПРОСЫ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4998,2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59011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4582,6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Другие общегосударственные вопросы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70,3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23991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НАЦИОНАЛЬНАЯ ОБОРОНА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240,2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33581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Мобилизационная и вневойсковая подготовка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240,2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43171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НАЦИОНАЛЬНАЯ БЕЗОПАСНОСТЬ И ПРАВООХРАНИТЕЛЬНАЯ ДЕЯТЕЛЬНОСТЬ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553,1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Обеспечение пожарной безопасности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553,1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2940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ЖИЛИЩНО-КОММУНАЛЬНОЕ ХОЗЯЙСТВО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1929,1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2826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Благоустройство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05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1860,2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23453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ОБРАЗОВАНИЕ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07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4569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Профессиональная подготовка, переподготовка и повышение квалификации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07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05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29544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КУЛЬТУРА, КИНЕМАТОГРАФИЯ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08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3634,0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31559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Культура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08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3372,9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 smtClean="0">
                        <a:solidFill>
                          <a:srgbClr val="63242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 smtClean="0">
                        <a:solidFill>
                          <a:srgbClr val="63242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63242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11112,5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237" marR="48237" marT="0" marB="0">
                    <a:lnL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31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0195094">
  <a:themeElements>
    <a:clrScheme name="10195094 2">
      <a:dk1>
        <a:srgbClr val="464646"/>
      </a:dk1>
      <a:lt1>
        <a:srgbClr val="FFFFFF"/>
      </a:lt1>
      <a:dk2>
        <a:srgbClr val="000000"/>
      </a:dk2>
      <a:lt2>
        <a:srgbClr val="808080"/>
      </a:lt2>
      <a:accent1>
        <a:srgbClr val="F15D5F"/>
      </a:accent1>
      <a:accent2>
        <a:srgbClr val="3366FF"/>
      </a:accent2>
      <a:accent3>
        <a:srgbClr val="FFFFFF"/>
      </a:accent3>
      <a:accent4>
        <a:srgbClr val="3A3A3A"/>
      </a:accent4>
      <a:accent5>
        <a:srgbClr val="F7B6B6"/>
      </a:accent5>
      <a:accent6>
        <a:srgbClr val="2D5CE7"/>
      </a:accent6>
      <a:hlink>
        <a:srgbClr val="F15D5F"/>
      </a:hlink>
      <a:folHlink>
        <a:srgbClr val="909090"/>
      </a:folHlink>
    </a:clrScheme>
    <a:fontScheme name="10195094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0195094 1">
        <a:dk1>
          <a:srgbClr val="464646"/>
        </a:dk1>
        <a:lt1>
          <a:srgbClr val="FFFFFF"/>
        </a:lt1>
        <a:dk2>
          <a:srgbClr val="000000"/>
        </a:dk2>
        <a:lt2>
          <a:srgbClr val="808080"/>
        </a:lt2>
        <a:accent1>
          <a:srgbClr val="F15D5F"/>
        </a:accent1>
        <a:accent2>
          <a:srgbClr val="333399"/>
        </a:accent2>
        <a:accent3>
          <a:srgbClr val="FFFFFF"/>
        </a:accent3>
        <a:accent4>
          <a:srgbClr val="3A3A3A"/>
        </a:accent4>
        <a:accent5>
          <a:srgbClr val="F7B6B6"/>
        </a:accent5>
        <a:accent6>
          <a:srgbClr val="2D2D8A"/>
        </a:accent6>
        <a:hlink>
          <a:srgbClr val="F15D5F"/>
        </a:hlink>
        <a:folHlink>
          <a:srgbClr val="90909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195094 2">
        <a:dk1>
          <a:srgbClr val="464646"/>
        </a:dk1>
        <a:lt1>
          <a:srgbClr val="FFFFFF"/>
        </a:lt1>
        <a:dk2>
          <a:srgbClr val="000000"/>
        </a:dk2>
        <a:lt2>
          <a:srgbClr val="808080"/>
        </a:lt2>
        <a:accent1>
          <a:srgbClr val="F15D5F"/>
        </a:accent1>
        <a:accent2>
          <a:srgbClr val="3366FF"/>
        </a:accent2>
        <a:accent3>
          <a:srgbClr val="FFFFFF"/>
        </a:accent3>
        <a:accent4>
          <a:srgbClr val="3A3A3A"/>
        </a:accent4>
        <a:accent5>
          <a:srgbClr val="F7B6B6"/>
        </a:accent5>
        <a:accent6>
          <a:srgbClr val="2D5CE7"/>
        </a:accent6>
        <a:hlink>
          <a:srgbClr val="F15D5F"/>
        </a:hlink>
        <a:folHlink>
          <a:srgbClr val="9090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20981</TotalTime>
  <Words>807</Words>
  <Application>Microsoft Office PowerPoint</Application>
  <PresentationFormat>Экран (4:3)</PresentationFormat>
  <Paragraphs>192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10195094</vt:lpstr>
      <vt:lpstr>Исполнительная</vt:lpstr>
      <vt:lpstr>  Администрация муниципального образования  «Богоявленское сельское поселение» Константиновского района  Ростовской области </vt:lpstr>
      <vt:lpstr>Презентация PowerPoint</vt:lpstr>
      <vt:lpstr>Презентация PowerPoint</vt:lpstr>
      <vt:lpstr>Основные направления бюджетной и налоговой политики Богоявленского сельского поселения на 2021-2023 годы  </vt:lpstr>
      <vt:lpstr>Основные приоритеты                             Богоявленского сельского поселения </vt:lpstr>
      <vt:lpstr>Презентация PowerPoint</vt:lpstr>
      <vt:lpstr>Основные параметры бюджета на 2021 год и  на плановый период 2022 и 2023 годов</vt:lpstr>
      <vt:lpstr>                                                               Объем поступлений доходов бюджета Богоявленского сельского поселения  Константиновского района за  2021 годы (тыс.руб.) </vt:lpstr>
      <vt:lpstr>     Объем расходов бюджета Богоявленского сельского поселения  Константиновского района за 2021 (тыс.руб.)  </vt:lpstr>
      <vt:lpstr>  Распределение бюджетных ассигнований по муниципальным программам   и непрограммным направлениям  деятельности за 2021  (тыс.руб.)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Оглавление</dc:title>
  <dc:creator>Захарова</dc:creator>
  <cp:lastModifiedBy>Лена</cp:lastModifiedBy>
  <cp:revision>2205</cp:revision>
  <dcterms:created xsi:type="dcterms:W3CDTF">2011-10-21T12:19:44Z</dcterms:created>
  <dcterms:modified xsi:type="dcterms:W3CDTF">2022-01-28T10:07:50Z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TC101950941049</vt:lpwstr>
  </property>
</Properties>
</file>